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7772400" cy="10058400"/>
  <p:notesSz cx="10058400" cy="77724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1F18"/>
        </a:solidFill>
      </p:bgPr>
    </p:bg>
    <p:spTree>
      <p:nvGrpSpPr>
        <p:cNvPr id="1" name=""/>
        <p:cNvGrpSpPr/>
        <p:nvPr/>
      </p:nvGrpSpPr>
      <p:grpSpPr>
        <a:xfrm>
          <a:off x="0" y="0"/>
          <a:ext cx="0" cy="0"/>
          <a:chOff x="0" y="0"/>
          <a:chExt cx="0" cy="0"/>
        </a:xfrm>
      </p:grpSpPr>
      <p:sp>
        <p:nvSpPr>
          <p:cNvPr id="2" name="Text 0"/>
          <p:cNvSpPr/>
          <p:nvPr/>
        </p:nvSpPr>
        <p:spPr>
          <a:xfrm>
            <a:off x="548640" y="640080"/>
            <a:ext cx="6675120" cy="320040"/>
          </a:xfrm>
          <a:prstGeom prst="rect">
            <a:avLst/>
          </a:prstGeom>
          <a:noFill/>
          <a:ln/>
        </p:spPr>
        <p:txBody>
          <a:bodyPr wrap="square" lIns="0" tIns="0" rIns="0" bIns="0" rtlCol="0" anchor="ctr"/>
          <a:lstStyle/>
          <a:p>
            <a:pPr algn="l" indent="0" marL="0">
              <a:buNone/>
            </a:pPr>
            <a:r>
              <a:rPr lang="en-US" sz="1000" b="1" spc="400" kern="0" dirty="0">
                <a:solidFill>
                  <a:srgbClr val="C8862E"/>
                </a:solidFill>
                <a:latin typeface="Consolas" pitchFamily="34" charset="0"/>
                <a:ea typeface="Consolas" pitchFamily="34" charset="-122"/>
                <a:cs typeface="Consolas" pitchFamily="34" charset="-120"/>
              </a:rPr>
              <a:t>DUGOUTLAB · END-OF-SEASON AWARDS</a:t>
            </a:r>
            <a:endParaRPr lang="en-US" sz="1000" dirty="0"/>
          </a:p>
        </p:txBody>
      </p:sp>
      <p:sp>
        <p:nvSpPr>
          <p:cNvPr id="3" name="Shape 1"/>
          <p:cNvSpPr/>
          <p:nvPr/>
        </p:nvSpPr>
        <p:spPr>
          <a:xfrm>
            <a:off x="548640" y="1051560"/>
            <a:ext cx="731520" cy="36576"/>
          </a:xfrm>
          <a:prstGeom prst="rect">
            <a:avLst/>
          </a:prstGeom>
          <a:solidFill>
            <a:srgbClr val="C8862E"/>
          </a:solidFill>
          <a:ln w="12700">
            <a:solidFill>
              <a:srgbClr val="C8862E"/>
            </a:solidFill>
            <a:prstDash val="solid"/>
          </a:ln>
        </p:spPr>
      </p:sp>
      <p:sp>
        <p:nvSpPr>
          <p:cNvPr id="4" name="Text 2"/>
          <p:cNvSpPr/>
          <p:nvPr/>
        </p:nvSpPr>
        <p:spPr>
          <a:xfrm>
            <a:off x="548640" y="2743200"/>
            <a:ext cx="6675120" cy="1005840"/>
          </a:xfrm>
          <a:prstGeom prst="rect">
            <a:avLst/>
          </a:prstGeom>
          <a:noFill/>
          <a:ln/>
        </p:spPr>
        <p:txBody>
          <a:bodyPr wrap="square" lIns="0" tIns="0" rIns="0" bIns="0" rtlCol="0" anchor="ctr"/>
          <a:lstStyle/>
          <a:p>
            <a:pPr algn="l" indent="0" marL="0">
              <a:buNone/>
            </a:pPr>
            <a:r>
              <a:rPr lang="en-US" sz="5400" dirty="0">
                <a:solidFill>
                  <a:srgbClr val="F4EFE6"/>
                </a:solidFill>
                <a:latin typeface="Palatino" pitchFamily="34" charset="0"/>
                <a:ea typeface="Palatino" pitchFamily="34" charset="-122"/>
                <a:cs typeface="Palatino" pitchFamily="34" charset="-120"/>
              </a:rPr>
              <a:t>The End-of-Season</a:t>
            </a:r>
            <a:endParaRPr lang="en-US" sz="5400" dirty="0"/>
          </a:p>
        </p:txBody>
      </p:sp>
      <p:sp>
        <p:nvSpPr>
          <p:cNvPr id="5" name="Text 3"/>
          <p:cNvSpPr/>
          <p:nvPr/>
        </p:nvSpPr>
        <p:spPr>
          <a:xfrm>
            <a:off x="548640" y="3749040"/>
            <a:ext cx="6675120" cy="1280160"/>
          </a:xfrm>
          <a:prstGeom prst="rect">
            <a:avLst/>
          </a:prstGeom>
          <a:noFill/>
          <a:ln/>
        </p:spPr>
        <p:txBody>
          <a:bodyPr wrap="square" lIns="0" tIns="0" rIns="0" bIns="0" rtlCol="0" anchor="ctr"/>
          <a:lstStyle/>
          <a:p>
            <a:pPr algn="l" indent="0" marL="0">
              <a:buNone/>
            </a:pPr>
            <a:r>
              <a:rPr lang="en-US" sz="7200" i="1" dirty="0">
                <a:solidFill>
                  <a:srgbClr val="C8862E"/>
                </a:solidFill>
                <a:latin typeface="Palatino" pitchFamily="34" charset="0"/>
                <a:ea typeface="Palatino" pitchFamily="34" charset="-122"/>
                <a:cs typeface="Palatino" pitchFamily="34" charset="-120"/>
              </a:rPr>
              <a:t>Awards.</a:t>
            </a:r>
            <a:endParaRPr lang="en-US" sz="7200" dirty="0"/>
          </a:p>
        </p:txBody>
      </p:sp>
      <p:sp>
        <p:nvSpPr>
          <p:cNvPr id="6" name="Text 4"/>
          <p:cNvSpPr/>
          <p:nvPr/>
        </p:nvSpPr>
        <p:spPr>
          <a:xfrm>
            <a:off x="548640" y="5394960"/>
            <a:ext cx="6675120" cy="457200"/>
          </a:xfrm>
          <a:prstGeom prst="rect">
            <a:avLst/>
          </a:prstGeom>
          <a:noFill/>
          <a:ln/>
        </p:spPr>
        <p:txBody>
          <a:bodyPr wrap="square" lIns="0" tIns="0" rIns="0" bIns="0" rtlCol="0" anchor="ctr"/>
          <a:lstStyle/>
          <a:p>
            <a:pPr algn="l" indent="0" marL="0">
              <a:buNone/>
            </a:pPr>
            <a:r>
              <a:rPr lang="en-US" sz="1800" i="1" dirty="0">
                <a:solidFill>
                  <a:srgbClr val="B5B0A6"/>
                </a:solidFill>
                <a:latin typeface="Palatino" pitchFamily="34" charset="0"/>
                <a:ea typeface="Palatino" pitchFamily="34" charset="-122"/>
                <a:cs typeface="Palatino" pitchFamily="34" charset="-120"/>
              </a:rPr>
              <a:t>Make them want to come back tomorrow.</a:t>
            </a:r>
            <a:endParaRPr lang="en-US" sz="1800" dirty="0"/>
          </a:p>
        </p:txBody>
      </p:sp>
      <p:sp>
        <p:nvSpPr>
          <p:cNvPr id="7" name="Text 5"/>
          <p:cNvSpPr/>
          <p:nvPr/>
        </p:nvSpPr>
        <p:spPr>
          <a:xfrm>
            <a:off x="548640" y="6309360"/>
            <a:ext cx="6675120" cy="2194560"/>
          </a:xfrm>
          <a:prstGeom prst="rect">
            <a:avLst/>
          </a:prstGeom>
          <a:noFill/>
          <a:ln/>
        </p:spPr>
        <p:txBody>
          <a:bodyPr wrap="square" lIns="0" tIns="0" rIns="0" bIns="0" rtlCol="0" anchor="ctr"/>
          <a:lstStyle/>
          <a:p>
            <a:pPr algn="l" indent="0" marL="0">
              <a:lnSpc>
                <a:spcPts val="2200"/>
              </a:lnSpc>
              <a:buNone/>
            </a:pPr>
            <a:r>
              <a:rPr lang="en-US" sz="1300" dirty="0">
                <a:solidFill>
                  <a:srgbClr val="C9C3B4"/>
                </a:solidFill>
                <a:latin typeface="Calibri" pitchFamily="34" charset="0"/>
                <a:ea typeface="Calibri" pitchFamily="34" charset="-122"/>
                <a:cs typeface="Calibri" pitchFamily="34" charset="-120"/>
              </a:rPr>
              <a:t>A printable awards deck for your end-of-season banquet.</a:t>
            </a:r>
            <a:endParaRPr lang="en-US" sz="1300" dirty="0"/>
          </a:p>
          <a:p>
            <a:pPr algn="l" indent="0" marL="0">
              <a:lnSpc>
                <a:spcPts val="2200"/>
              </a:lnSpc>
              <a:buNone/>
            </a:pPr>
            <a:endParaRPr lang="en-US" sz="1300" dirty="0"/>
          </a:p>
          <a:p>
            <a:pPr algn="l" indent="0" marL="0">
              <a:lnSpc>
                <a:spcPts val="2200"/>
              </a:lnSpc>
              <a:buNone/>
            </a:pPr>
            <a:r>
              <a:rPr lang="en-US" sz="1300" dirty="0">
                <a:solidFill>
                  <a:srgbClr val="C9C3B4"/>
                </a:solidFill>
                <a:latin typeface="Calibri" pitchFamily="34" charset="0"/>
                <a:ea typeface="Calibri" pitchFamily="34" charset="-122"/>
                <a:cs typeface="Calibri" pitchFamily="34" charset="-120"/>
              </a:rPr>
              <a:t>Twelve award categories with suggested names and blurbs. Pick the ones that fit your team. Fill in the player name. Print on 8.5x11 paper. Frame them. Hand them out.</a:t>
            </a:r>
            <a:endParaRPr lang="en-US" sz="1300" dirty="0"/>
          </a:p>
          <a:p>
            <a:pPr algn="l" indent="0" marL="0">
              <a:lnSpc>
                <a:spcPts val="2200"/>
              </a:lnSpc>
              <a:buNone/>
            </a:pPr>
            <a:endParaRPr lang="en-US" sz="1300" dirty="0"/>
          </a:p>
          <a:p>
            <a:pPr algn="l" indent="0" marL="0">
              <a:lnSpc>
                <a:spcPts val="2200"/>
              </a:lnSpc>
              <a:buNone/>
            </a:pPr>
            <a:r>
              <a:rPr lang="en-US" sz="1300" dirty="0">
                <a:solidFill>
                  <a:srgbClr val="C9C3B4"/>
                </a:solidFill>
                <a:latin typeface="Calibri" pitchFamily="34" charset="0"/>
                <a:ea typeface="Calibri" pitchFamily="34" charset="-122"/>
                <a:cs typeface="Calibri" pitchFamily="34" charset="-120"/>
              </a:rPr>
              <a:t>Every kid deserves to leave the season with one.</a:t>
            </a:r>
            <a:endParaRPr lang="en-US" sz="1300" dirty="0"/>
          </a:p>
        </p:txBody>
      </p:sp>
      <p:sp>
        <p:nvSpPr>
          <p:cNvPr id="8" name="Text 6"/>
          <p:cNvSpPr/>
          <p:nvPr/>
        </p:nvSpPr>
        <p:spPr>
          <a:xfrm>
            <a:off x="548640" y="9326880"/>
            <a:ext cx="6675120" cy="274320"/>
          </a:xfrm>
          <a:prstGeom prst="rect">
            <a:avLst/>
          </a:prstGeom>
          <a:noFill/>
          <a:ln/>
        </p:spPr>
        <p:txBody>
          <a:bodyPr wrap="square" lIns="0" tIns="0" rIns="0" bIns="0" rtlCol="0" anchor="ctr"/>
          <a:lstStyle/>
          <a:p>
            <a:pPr algn="l" indent="0" marL="0">
              <a:buNone/>
            </a:pPr>
            <a:r>
              <a:rPr lang="en-US" sz="900" spc="300" kern="0" dirty="0">
                <a:solidFill>
                  <a:srgbClr val="C8862E"/>
                </a:solidFill>
                <a:latin typeface="Consolas" pitchFamily="34" charset="0"/>
                <a:ea typeface="Consolas" pitchFamily="34" charset="-122"/>
                <a:cs typeface="Consolas" pitchFamily="34" charset="-120"/>
              </a:rPr>
              <a:t>dugoutlab.com</a:t>
            </a:r>
            <a:endParaRPr lang="en-US" sz="900" dirty="0"/>
          </a:p>
        </p:txBody>
      </p:sp>
      <p:sp>
        <p:nvSpPr>
          <p:cNvPr id="9" name="Shape 7"/>
          <p:cNvSpPr/>
          <p:nvPr/>
        </p:nvSpPr>
        <p:spPr>
          <a:xfrm>
            <a:off x="548640" y="9646920"/>
            <a:ext cx="6675120" cy="0"/>
          </a:xfrm>
          <a:prstGeom prst="line">
            <a:avLst/>
          </a:prstGeom>
          <a:noFill/>
          <a:ln w="6350">
            <a:solidFill>
              <a:srgbClr val="2A3A30"/>
            </a:solidFill>
            <a:prstDash val="solid"/>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4EFE6"/>
        </a:solidFill>
      </p:bgPr>
    </p:bg>
    <p:spTree>
      <p:nvGrpSpPr>
        <p:cNvPr id="1" name=""/>
        <p:cNvGrpSpPr/>
        <p:nvPr/>
      </p:nvGrpSpPr>
      <p:grpSpPr>
        <a:xfrm>
          <a:off x="0" y="0"/>
          <a:ext cx="0" cy="0"/>
          <a:chOff x="0" y="0"/>
          <a:chExt cx="0" cy="0"/>
        </a:xfrm>
      </p:grpSpPr>
      <p:sp>
        <p:nvSpPr>
          <p:cNvPr id="2" name="Shape 0"/>
          <p:cNvSpPr/>
          <p:nvPr/>
        </p:nvSpPr>
        <p:spPr>
          <a:xfrm>
            <a:off x="0" y="0"/>
            <a:ext cx="7772400" cy="1097280"/>
          </a:xfrm>
          <a:prstGeom prst="rect">
            <a:avLst/>
          </a:prstGeom>
          <a:solidFill>
            <a:srgbClr val="0F1F18"/>
          </a:solidFill>
          <a:ln w="12700">
            <a:solidFill>
              <a:srgbClr val="0F1F18"/>
            </a:solidFill>
            <a:prstDash val="solid"/>
          </a:ln>
        </p:spPr>
      </p:sp>
      <p:sp>
        <p:nvSpPr>
          <p:cNvPr id="3" name="Shape 1"/>
          <p:cNvSpPr/>
          <p:nvPr/>
        </p:nvSpPr>
        <p:spPr>
          <a:xfrm>
            <a:off x="0" y="1097280"/>
            <a:ext cx="7772400" cy="36576"/>
          </a:xfrm>
          <a:prstGeom prst="rect">
            <a:avLst/>
          </a:prstGeom>
          <a:solidFill>
            <a:srgbClr val="C8862E"/>
          </a:solidFill>
          <a:ln w="12700">
            <a:solidFill>
              <a:srgbClr val="C8862E"/>
            </a:solidFill>
            <a:prstDash val="solid"/>
          </a:ln>
        </p:spPr>
      </p:sp>
      <p:sp>
        <p:nvSpPr>
          <p:cNvPr id="4" name="Text 2"/>
          <p:cNvSpPr/>
          <p:nvPr/>
        </p:nvSpPr>
        <p:spPr>
          <a:xfrm>
            <a:off x="502920" y="384048"/>
            <a:ext cx="2743200" cy="365760"/>
          </a:xfrm>
          <a:prstGeom prst="rect">
            <a:avLst/>
          </a:prstGeom>
          <a:noFill/>
          <a:ln/>
        </p:spPr>
        <p:txBody>
          <a:bodyPr wrap="square" lIns="0" tIns="0" rIns="0" bIns="0" rtlCol="0" anchor="ctr"/>
          <a:lstStyle/>
          <a:p>
            <a:pPr indent="0" marL="0">
              <a:buNone/>
            </a:pPr>
            <a:r>
              <a:rPr lang="en-US" sz="1800" b="1" dirty="0">
                <a:solidFill>
                  <a:srgbClr val="F4EFE6"/>
                </a:solidFill>
                <a:latin typeface="Palatino" pitchFamily="34" charset="0"/>
                <a:ea typeface="Palatino" pitchFamily="34" charset="-122"/>
                <a:cs typeface="Palatino" pitchFamily="34" charset="-120"/>
              </a:rPr>
              <a:t>Dugout</a:t>
            </a:r>
            <a:pPr indent="0" marL="0">
              <a:buNone/>
            </a:pPr>
            <a:r>
              <a:rPr lang="en-US" sz="1800" i="1" dirty="0">
                <a:solidFill>
                  <a:srgbClr val="C8862E"/>
                </a:solidFill>
                <a:latin typeface="Palatino" pitchFamily="34" charset="0"/>
                <a:ea typeface="Palatino" pitchFamily="34" charset="-122"/>
                <a:cs typeface="Palatino" pitchFamily="34" charset="-120"/>
              </a:rPr>
              <a:t>Lab</a:t>
            </a:r>
            <a:endParaRPr lang="en-US" sz="1800" dirty="0"/>
          </a:p>
        </p:txBody>
      </p:sp>
      <p:sp>
        <p:nvSpPr>
          <p:cNvPr id="5" name="Text 3"/>
          <p:cNvSpPr/>
          <p:nvPr/>
        </p:nvSpPr>
        <p:spPr>
          <a:xfrm>
            <a:off x="4114800" y="411480"/>
            <a:ext cx="3154680" cy="320040"/>
          </a:xfrm>
          <a:prstGeom prst="rect">
            <a:avLst/>
          </a:prstGeom>
          <a:noFill/>
          <a:ln/>
        </p:spPr>
        <p:txBody>
          <a:bodyPr wrap="square" lIns="0" tIns="0" rIns="0" bIns="0" rtlCol="0" anchor="ctr"/>
          <a:lstStyle/>
          <a:p>
            <a:pPr algn="r" indent="0" marL="0">
              <a:buNone/>
            </a:pPr>
            <a:r>
              <a:rPr lang="en-US" sz="900" b="1" spc="400" kern="0" dirty="0">
                <a:solidFill>
                  <a:srgbClr val="C8862E"/>
                </a:solidFill>
                <a:latin typeface="Consolas" pitchFamily="34" charset="0"/>
                <a:ea typeface="Consolas" pitchFamily="34" charset="-122"/>
                <a:cs typeface="Consolas" pitchFamily="34" charset="-120"/>
              </a:rPr>
              <a:t>SIGNATURE MOMENTS</a:t>
            </a:r>
            <a:endParaRPr lang="en-US" sz="900" dirty="0"/>
          </a:p>
        </p:txBody>
      </p:sp>
      <p:sp>
        <p:nvSpPr>
          <p:cNvPr id="6" name="Text 4"/>
          <p:cNvSpPr/>
          <p:nvPr/>
        </p:nvSpPr>
        <p:spPr>
          <a:xfrm>
            <a:off x="548640" y="1691640"/>
            <a:ext cx="6675120" cy="320040"/>
          </a:xfrm>
          <a:prstGeom prst="rect">
            <a:avLst/>
          </a:prstGeom>
          <a:noFill/>
          <a:ln/>
        </p:spPr>
        <p:txBody>
          <a:bodyPr wrap="square" lIns="0" tIns="0" rIns="0" bIns="0" rtlCol="0" anchor="ctr"/>
          <a:lstStyle/>
          <a:p>
            <a:pPr algn="l" indent="0" marL="0">
              <a:buNone/>
            </a:pPr>
            <a:r>
              <a:rPr lang="en-US" sz="1000" b="1" spc="500" kern="0" dirty="0">
                <a:solidFill>
                  <a:srgbClr val="A06E1F"/>
                </a:solidFill>
                <a:latin typeface="Consolas" pitchFamily="34" charset="0"/>
                <a:ea typeface="Consolas" pitchFamily="34" charset="-122"/>
                <a:cs typeface="Consolas" pitchFamily="34" charset="-120"/>
              </a:rPr>
              <a:t>AWARDED TO</a:t>
            </a:r>
            <a:endParaRPr lang="en-US" sz="1000" dirty="0"/>
          </a:p>
        </p:txBody>
      </p:sp>
      <p:sp>
        <p:nvSpPr>
          <p:cNvPr id="7" name="Text 5"/>
          <p:cNvSpPr/>
          <p:nvPr/>
        </p:nvSpPr>
        <p:spPr>
          <a:xfrm>
            <a:off x="548640" y="2057400"/>
            <a:ext cx="6675120" cy="1280160"/>
          </a:xfrm>
          <a:prstGeom prst="rect">
            <a:avLst/>
          </a:prstGeom>
          <a:noFill/>
          <a:ln/>
        </p:spPr>
        <p:txBody>
          <a:bodyPr wrap="square" lIns="0" tIns="0" rIns="0" bIns="0" rtlCol="0" anchor="ctr"/>
          <a:lstStyle/>
          <a:p>
            <a:pPr algn="l" indent="0" marL="0">
              <a:buNone/>
            </a:pPr>
            <a:r>
              <a:rPr lang="en-US" sz="5600" i="1" dirty="0">
                <a:solidFill>
                  <a:srgbClr val="0F1F18"/>
                </a:solidFill>
                <a:latin typeface="Palatino" pitchFamily="34" charset="0"/>
                <a:ea typeface="Palatino" pitchFamily="34" charset="-122"/>
                <a:cs typeface="Palatino" pitchFamily="34" charset="-120"/>
              </a:rPr>
              <a:t>The Walk-Off</a:t>
            </a:r>
            <a:endParaRPr lang="en-US" sz="5600" dirty="0"/>
          </a:p>
        </p:txBody>
      </p:sp>
      <p:sp>
        <p:nvSpPr>
          <p:cNvPr id="8" name="Text 6"/>
          <p:cNvSpPr/>
          <p:nvPr/>
        </p:nvSpPr>
        <p:spPr>
          <a:xfrm>
            <a:off x="548640" y="3383280"/>
            <a:ext cx="6675120" cy="457200"/>
          </a:xfrm>
          <a:prstGeom prst="rect">
            <a:avLst/>
          </a:prstGeom>
          <a:noFill/>
          <a:ln/>
        </p:spPr>
        <p:txBody>
          <a:bodyPr wrap="square" lIns="0" tIns="0" rIns="0" bIns="0" rtlCol="0" anchor="ctr"/>
          <a:lstStyle/>
          <a:p>
            <a:pPr algn="l" indent="0" marL="0">
              <a:buNone/>
            </a:pPr>
            <a:r>
              <a:rPr lang="en-US" sz="1700" dirty="0">
                <a:solidFill>
                  <a:srgbClr val="5B574C"/>
                </a:solidFill>
                <a:latin typeface="Palatino" pitchFamily="34" charset="0"/>
                <a:ea typeface="Palatino" pitchFamily="34" charset="-122"/>
                <a:cs typeface="Palatino" pitchFamily="34" charset="-120"/>
              </a:rPr>
              <a:t>For the player who delivered when it mattered most.</a:t>
            </a:r>
            <a:endParaRPr lang="en-US" sz="1700" dirty="0"/>
          </a:p>
        </p:txBody>
      </p:sp>
      <p:sp>
        <p:nvSpPr>
          <p:cNvPr id="9" name="Text 7"/>
          <p:cNvSpPr/>
          <p:nvPr/>
        </p:nvSpPr>
        <p:spPr>
          <a:xfrm>
            <a:off x="548640" y="4206240"/>
            <a:ext cx="6675120" cy="274320"/>
          </a:xfrm>
          <a:prstGeom prst="rect">
            <a:avLst/>
          </a:prstGeom>
          <a:noFill/>
          <a:ln/>
        </p:spPr>
        <p:txBody>
          <a:bodyPr wrap="square" lIns="0" tIns="0" rIns="0" bIns="0" rtlCol="0" anchor="ctr"/>
          <a:lstStyle/>
          <a:p>
            <a:pPr algn="l" indent="0" marL="0">
              <a:buNone/>
            </a:pPr>
            <a:r>
              <a:rPr lang="en-US" sz="900" b="1" spc="500" kern="0" dirty="0">
                <a:solidFill>
                  <a:srgbClr val="A06E1F"/>
                </a:solidFill>
                <a:latin typeface="Consolas" pitchFamily="34" charset="0"/>
                <a:ea typeface="Consolas" pitchFamily="34" charset="-122"/>
                <a:cs typeface="Consolas" pitchFamily="34" charset="-120"/>
              </a:rPr>
              <a:t>PLAYER NAME</a:t>
            </a:r>
            <a:endParaRPr lang="en-US" sz="900" dirty="0"/>
          </a:p>
        </p:txBody>
      </p:sp>
      <p:sp>
        <p:nvSpPr>
          <p:cNvPr id="10" name="Shape 8"/>
          <p:cNvSpPr/>
          <p:nvPr/>
        </p:nvSpPr>
        <p:spPr>
          <a:xfrm>
            <a:off x="548640" y="5074920"/>
            <a:ext cx="6675120" cy="0"/>
          </a:xfrm>
          <a:prstGeom prst="line">
            <a:avLst/>
          </a:prstGeom>
          <a:noFill/>
          <a:ln w="25400">
            <a:solidFill>
              <a:srgbClr val="0F1F18"/>
            </a:solidFill>
            <a:prstDash val="solid"/>
          </a:ln>
        </p:spPr>
      </p:sp>
      <p:sp>
        <p:nvSpPr>
          <p:cNvPr id="11" name="Text 9"/>
          <p:cNvSpPr/>
          <p:nvPr/>
        </p:nvSpPr>
        <p:spPr>
          <a:xfrm>
            <a:off x="548640" y="5120640"/>
            <a:ext cx="6675120" cy="274320"/>
          </a:xfrm>
          <a:prstGeom prst="rect">
            <a:avLst/>
          </a:prstGeom>
          <a:noFill/>
          <a:ln/>
        </p:spPr>
        <p:txBody>
          <a:bodyPr wrap="square" lIns="0" tIns="0" rIns="0" bIns="0" rtlCol="0" anchor="ctr"/>
          <a:lstStyle/>
          <a:p>
            <a:pPr algn="l" indent="0" marL="0">
              <a:buNone/>
            </a:pPr>
            <a:r>
              <a:rPr lang="en-US" sz="1100" i="1" dirty="0">
                <a:solidFill>
                  <a:srgbClr val="A09A8D"/>
                </a:solidFill>
                <a:latin typeface="Palatino" pitchFamily="34" charset="0"/>
                <a:ea typeface="Palatino" pitchFamily="34" charset="-122"/>
                <a:cs typeface="Palatino" pitchFamily="34" charset="-120"/>
              </a:rPr>
              <a:t>(enter player name)</a:t>
            </a:r>
            <a:endParaRPr lang="en-US" sz="1100" dirty="0"/>
          </a:p>
        </p:txBody>
      </p:sp>
      <p:sp>
        <p:nvSpPr>
          <p:cNvPr id="12" name="Text 10"/>
          <p:cNvSpPr/>
          <p:nvPr/>
        </p:nvSpPr>
        <p:spPr>
          <a:xfrm>
            <a:off x="548640" y="5440680"/>
            <a:ext cx="6675120" cy="274320"/>
          </a:xfrm>
          <a:prstGeom prst="rect">
            <a:avLst/>
          </a:prstGeom>
          <a:noFill/>
          <a:ln/>
        </p:spPr>
        <p:txBody>
          <a:bodyPr wrap="square" lIns="0" tIns="0" rIns="0" bIns="0" rtlCol="0" anchor="ctr"/>
          <a:lstStyle/>
          <a:p>
            <a:pPr algn="l" indent="0" marL="0">
              <a:buNone/>
            </a:pPr>
            <a:r>
              <a:rPr lang="en-US" sz="900" b="1" spc="500" kern="0" dirty="0">
                <a:solidFill>
                  <a:srgbClr val="A06E1F"/>
                </a:solidFill>
                <a:latin typeface="Consolas" pitchFamily="34" charset="0"/>
                <a:ea typeface="Consolas" pitchFamily="34" charset="-122"/>
                <a:cs typeface="Consolas" pitchFamily="34" charset="-120"/>
              </a:rPr>
              <a:t>WHY THEY WON</a:t>
            </a:r>
            <a:endParaRPr lang="en-US" sz="900" dirty="0"/>
          </a:p>
        </p:txBody>
      </p:sp>
      <p:sp>
        <p:nvSpPr>
          <p:cNvPr id="13" name="Shape 11"/>
          <p:cNvSpPr/>
          <p:nvPr/>
        </p:nvSpPr>
        <p:spPr>
          <a:xfrm>
            <a:off x="548640" y="5989320"/>
            <a:ext cx="6675120" cy="0"/>
          </a:xfrm>
          <a:prstGeom prst="line">
            <a:avLst/>
          </a:prstGeom>
          <a:noFill/>
          <a:ln w="15875">
            <a:solidFill>
              <a:srgbClr val="8B8478"/>
            </a:solidFill>
            <a:prstDash val="solid"/>
          </a:ln>
        </p:spPr>
      </p:sp>
      <p:sp>
        <p:nvSpPr>
          <p:cNvPr id="14" name="Shape 12"/>
          <p:cNvSpPr/>
          <p:nvPr/>
        </p:nvSpPr>
        <p:spPr>
          <a:xfrm>
            <a:off x="548640" y="6492240"/>
            <a:ext cx="6675120" cy="0"/>
          </a:xfrm>
          <a:prstGeom prst="line">
            <a:avLst/>
          </a:prstGeom>
          <a:noFill/>
          <a:ln w="15875">
            <a:solidFill>
              <a:srgbClr val="8B8478"/>
            </a:solidFill>
            <a:prstDash val="solid"/>
          </a:ln>
        </p:spPr>
      </p:sp>
      <p:sp>
        <p:nvSpPr>
          <p:cNvPr id="15" name="Shape 13"/>
          <p:cNvSpPr/>
          <p:nvPr/>
        </p:nvSpPr>
        <p:spPr>
          <a:xfrm>
            <a:off x="548640" y="6995160"/>
            <a:ext cx="6675120" cy="0"/>
          </a:xfrm>
          <a:prstGeom prst="line">
            <a:avLst/>
          </a:prstGeom>
          <a:noFill/>
          <a:ln w="15875">
            <a:solidFill>
              <a:srgbClr val="8B8478"/>
            </a:solidFill>
            <a:prstDash val="solid"/>
          </a:ln>
        </p:spPr>
      </p:sp>
      <p:sp>
        <p:nvSpPr>
          <p:cNvPr id="16" name="Shape 14"/>
          <p:cNvSpPr/>
          <p:nvPr/>
        </p:nvSpPr>
        <p:spPr>
          <a:xfrm>
            <a:off x="548640" y="7452360"/>
            <a:ext cx="6675120" cy="2011680"/>
          </a:xfrm>
          <a:prstGeom prst="rect">
            <a:avLst/>
          </a:prstGeom>
          <a:solidFill>
            <a:srgbClr val="FBF8F1"/>
          </a:solidFill>
          <a:ln w="9525">
            <a:solidFill>
              <a:srgbClr val="D8D0BF"/>
            </a:solidFill>
            <a:prstDash val="solid"/>
          </a:ln>
        </p:spPr>
      </p:sp>
      <p:sp>
        <p:nvSpPr>
          <p:cNvPr id="17" name="Text 15"/>
          <p:cNvSpPr/>
          <p:nvPr/>
        </p:nvSpPr>
        <p:spPr>
          <a:xfrm>
            <a:off x="777240" y="7562088"/>
            <a:ext cx="6400800" cy="256032"/>
          </a:xfrm>
          <a:prstGeom prst="rect">
            <a:avLst/>
          </a:prstGeom>
          <a:noFill/>
          <a:ln/>
        </p:spPr>
        <p:txBody>
          <a:bodyPr wrap="square" lIns="0" tIns="0" rIns="0" bIns="0" rtlCol="0" anchor="ctr"/>
          <a:lstStyle/>
          <a:p>
            <a:pPr algn="l" indent="0" marL="0">
              <a:buNone/>
            </a:pPr>
            <a:r>
              <a:rPr lang="en-US" sz="850" b="1" spc="400" kern="0" dirty="0">
                <a:solidFill>
                  <a:srgbClr val="A06E1F"/>
                </a:solidFill>
                <a:latin typeface="Consolas" pitchFamily="34" charset="0"/>
                <a:ea typeface="Consolas" pitchFamily="34" charset="-122"/>
                <a:cs typeface="Consolas" pitchFamily="34" charset="-120"/>
              </a:rPr>
              <a:t>SUGGESTED VARIATIONS</a:t>
            </a:r>
            <a:endParaRPr lang="en-US" sz="850" dirty="0"/>
          </a:p>
        </p:txBody>
      </p:sp>
      <p:sp>
        <p:nvSpPr>
          <p:cNvPr id="18" name="Text 16"/>
          <p:cNvSpPr/>
          <p:nvPr/>
        </p:nvSpPr>
        <p:spPr>
          <a:xfrm>
            <a:off x="777240" y="7808976"/>
            <a:ext cx="6400800" cy="201168"/>
          </a:xfrm>
          <a:prstGeom prst="rect">
            <a:avLst/>
          </a:prstGeom>
          <a:noFill/>
          <a:ln/>
        </p:spPr>
        <p:txBody>
          <a:bodyPr wrap="square" lIns="0" tIns="0" rIns="0" bIns="0" rtlCol="0" anchor="ctr"/>
          <a:lstStyle/>
          <a:p>
            <a:pPr algn="l" indent="0" marL="0">
              <a:buNone/>
            </a:pPr>
            <a:r>
              <a:rPr lang="en-US" sz="900" i="1" dirty="0">
                <a:solidFill>
                  <a:srgbClr val="5B574C"/>
                </a:solidFill>
                <a:latin typeface="Calibri" pitchFamily="34" charset="0"/>
                <a:ea typeface="Calibri" pitchFamily="34" charset="-122"/>
                <a:cs typeface="Calibri" pitchFamily="34" charset="-120"/>
              </a:rPr>
              <a:t>Other names you could give this award:</a:t>
            </a:r>
            <a:endParaRPr lang="en-US" sz="900" dirty="0"/>
          </a:p>
        </p:txBody>
      </p:sp>
      <p:sp>
        <p:nvSpPr>
          <p:cNvPr id="19" name="Text 17"/>
          <p:cNvSpPr/>
          <p:nvPr/>
        </p:nvSpPr>
        <p:spPr>
          <a:xfrm>
            <a:off x="777240" y="8001000"/>
            <a:ext cx="6400800" cy="228600"/>
          </a:xfrm>
          <a:prstGeom prst="rect">
            <a:avLst/>
          </a:prstGeom>
          <a:noFill/>
          <a:ln/>
        </p:spPr>
        <p:txBody>
          <a:bodyPr wrap="square" lIns="0" tIns="0" rIns="0" bIns="0" rtlCol="0" anchor="ctr"/>
          <a:lstStyle/>
          <a:p>
            <a:pPr algn="l" indent="0" marL="0">
              <a:buNone/>
            </a:pPr>
            <a:r>
              <a:rPr lang="en-US" sz="1000" b="1" dirty="0">
                <a:solidFill>
                  <a:srgbClr val="0F1F18"/>
                </a:solidFill>
                <a:latin typeface="Calibri" pitchFamily="34" charset="0"/>
                <a:ea typeface="Calibri" pitchFamily="34" charset="-122"/>
                <a:cs typeface="Calibri" pitchFamily="34" charset="-120"/>
              </a:rPr>
              <a:t>Clutch Player Award  ·  Big Moment Award  ·  When-It-Counted Award</a:t>
            </a:r>
            <a:endParaRPr lang="en-US" sz="1000" dirty="0"/>
          </a:p>
        </p:txBody>
      </p:sp>
      <p:sp>
        <p:nvSpPr>
          <p:cNvPr id="20" name="Text 18"/>
          <p:cNvSpPr/>
          <p:nvPr/>
        </p:nvSpPr>
        <p:spPr>
          <a:xfrm>
            <a:off x="777240" y="8321040"/>
            <a:ext cx="6400800" cy="201168"/>
          </a:xfrm>
          <a:prstGeom prst="rect">
            <a:avLst/>
          </a:prstGeom>
          <a:noFill/>
          <a:ln/>
        </p:spPr>
        <p:txBody>
          <a:bodyPr wrap="square" lIns="0" tIns="0" rIns="0" bIns="0" rtlCol="0" anchor="ctr"/>
          <a:lstStyle/>
          <a:p>
            <a:pPr algn="l" indent="0" marL="0">
              <a:buNone/>
            </a:pPr>
            <a:r>
              <a:rPr lang="en-US" sz="900" i="1" dirty="0">
                <a:solidFill>
                  <a:srgbClr val="5B574C"/>
                </a:solidFill>
                <a:latin typeface="Calibri" pitchFamily="34" charset="0"/>
                <a:ea typeface="Calibri" pitchFamily="34" charset="-122"/>
                <a:cs typeface="Calibri" pitchFamily="34" charset="-120"/>
              </a:rPr>
              <a:t>Suggestions for the blurb:</a:t>
            </a:r>
            <a:endParaRPr lang="en-US" sz="900" dirty="0"/>
          </a:p>
        </p:txBody>
      </p:sp>
      <p:sp>
        <p:nvSpPr>
          <p:cNvPr id="21" name="Text 19"/>
          <p:cNvSpPr/>
          <p:nvPr/>
        </p:nvSpPr>
        <p:spPr>
          <a:xfrm>
            <a:off x="777240" y="8522208"/>
            <a:ext cx="6400800" cy="914400"/>
          </a:xfrm>
          <a:prstGeom prst="rect">
            <a:avLst/>
          </a:prstGeom>
          <a:noFill/>
          <a:ln/>
        </p:spPr>
        <p:txBody>
          <a:bodyPr wrap="square" lIns="0" tIns="0" rIns="0" bIns="0" rtlCol="0" anchor="ctr"/>
          <a:lstStyle/>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Got the hit we needed in the final inning of the season.</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Made the play that ended the rally.</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Wasn't afraid of the moment. Stepped up and delivered.</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The at-bat we will all remember from this season.</a:t>
            </a:r>
            <a:endParaRPr lang="en-US" sz="900" dirty="0"/>
          </a:p>
        </p:txBody>
      </p:sp>
      <p:sp>
        <p:nvSpPr>
          <p:cNvPr id="22" name="Text 20"/>
          <p:cNvSpPr/>
          <p:nvPr/>
        </p:nvSpPr>
        <p:spPr>
          <a:xfrm>
            <a:off x="548640" y="9646920"/>
            <a:ext cx="3657600" cy="274320"/>
          </a:xfrm>
          <a:prstGeom prst="rect">
            <a:avLst/>
          </a:prstGeom>
          <a:noFill/>
          <a:ln/>
        </p:spPr>
        <p:txBody>
          <a:bodyPr wrap="square" lIns="0" tIns="0" rIns="0" bIns="0" rtlCol="0" anchor="ctr"/>
          <a:lstStyle/>
          <a:p>
            <a:pPr algn="l" indent="0" marL="0">
              <a:buNone/>
            </a:pPr>
            <a:r>
              <a:rPr lang="en-US" sz="800" spc="200" kern="0" dirty="0">
                <a:solidFill>
                  <a:srgbClr val="8B8478"/>
                </a:solidFill>
                <a:latin typeface="Consolas" pitchFamily="34" charset="0"/>
                <a:ea typeface="Consolas" pitchFamily="34" charset="-122"/>
                <a:cs typeface="Consolas" pitchFamily="34" charset="-120"/>
              </a:rPr>
              <a:t>dugoutlab.com</a:t>
            </a:r>
            <a:endParaRPr lang="en-US" sz="800" dirty="0"/>
          </a:p>
        </p:txBody>
      </p:sp>
      <p:sp>
        <p:nvSpPr>
          <p:cNvPr id="23" name="Text 21"/>
          <p:cNvSpPr/>
          <p:nvPr/>
        </p:nvSpPr>
        <p:spPr>
          <a:xfrm>
            <a:off x="4114800" y="9646920"/>
            <a:ext cx="3154680" cy="274320"/>
          </a:xfrm>
          <a:prstGeom prst="rect">
            <a:avLst/>
          </a:prstGeom>
          <a:noFill/>
          <a:ln/>
        </p:spPr>
        <p:txBody>
          <a:bodyPr wrap="square" lIns="0" tIns="0" rIns="0" bIns="0" rtlCol="0" anchor="ctr"/>
          <a:lstStyle/>
          <a:p>
            <a:pPr algn="r" indent="0" marL="0">
              <a:buNone/>
            </a:pPr>
            <a:r>
              <a:rPr lang="en-US" sz="800" spc="200" kern="0" dirty="0">
                <a:solidFill>
                  <a:srgbClr val="8B8478"/>
                </a:solidFill>
                <a:latin typeface="Consolas" pitchFamily="34" charset="0"/>
                <a:ea typeface="Consolas" pitchFamily="34" charset="-122"/>
                <a:cs typeface="Consolas" pitchFamily="34" charset="-120"/>
              </a:rPr>
              <a:t>Award 9 of 11</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4EFE6"/>
        </a:solidFill>
      </p:bgPr>
    </p:bg>
    <p:spTree>
      <p:nvGrpSpPr>
        <p:cNvPr id="1" name=""/>
        <p:cNvGrpSpPr/>
        <p:nvPr/>
      </p:nvGrpSpPr>
      <p:grpSpPr>
        <a:xfrm>
          <a:off x="0" y="0"/>
          <a:ext cx="0" cy="0"/>
          <a:chOff x="0" y="0"/>
          <a:chExt cx="0" cy="0"/>
        </a:xfrm>
      </p:grpSpPr>
      <p:sp>
        <p:nvSpPr>
          <p:cNvPr id="2" name="Shape 0"/>
          <p:cNvSpPr/>
          <p:nvPr/>
        </p:nvSpPr>
        <p:spPr>
          <a:xfrm>
            <a:off x="0" y="0"/>
            <a:ext cx="7772400" cy="1097280"/>
          </a:xfrm>
          <a:prstGeom prst="rect">
            <a:avLst/>
          </a:prstGeom>
          <a:solidFill>
            <a:srgbClr val="0F1F18"/>
          </a:solidFill>
          <a:ln w="12700">
            <a:solidFill>
              <a:srgbClr val="0F1F18"/>
            </a:solidFill>
            <a:prstDash val="solid"/>
          </a:ln>
        </p:spPr>
      </p:sp>
      <p:sp>
        <p:nvSpPr>
          <p:cNvPr id="3" name="Shape 1"/>
          <p:cNvSpPr/>
          <p:nvPr/>
        </p:nvSpPr>
        <p:spPr>
          <a:xfrm>
            <a:off x="0" y="1097280"/>
            <a:ext cx="7772400" cy="36576"/>
          </a:xfrm>
          <a:prstGeom prst="rect">
            <a:avLst/>
          </a:prstGeom>
          <a:solidFill>
            <a:srgbClr val="C8862E"/>
          </a:solidFill>
          <a:ln w="12700">
            <a:solidFill>
              <a:srgbClr val="C8862E"/>
            </a:solidFill>
            <a:prstDash val="solid"/>
          </a:ln>
        </p:spPr>
      </p:sp>
      <p:sp>
        <p:nvSpPr>
          <p:cNvPr id="4" name="Text 2"/>
          <p:cNvSpPr/>
          <p:nvPr/>
        </p:nvSpPr>
        <p:spPr>
          <a:xfrm>
            <a:off x="502920" y="384048"/>
            <a:ext cx="2743200" cy="365760"/>
          </a:xfrm>
          <a:prstGeom prst="rect">
            <a:avLst/>
          </a:prstGeom>
          <a:noFill/>
          <a:ln/>
        </p:spPr>
        <p:txBody>
          <a:bodyPr wrap="square" lIns="0" tIns="0" rIns="0" bIns="0" rtlCol="0" anchor="ctr"/>
          <a:lstStyle/>
          <a:p>
            <a:pPr indent="0" marL="0">
              <a:buNone/>
            </a:pPr>
            <a:r>
              <a:rPr lang="en-US" sz="1800" b="1" dirty="0">
                <a:solidFill>
                  <a:srgbClr val="F4EFE6"/>
                </a:solidFill>
                <a:latin typeface="Palatino" pitchFamily="34" charset="0"/>
                <a:ea typeface="Palatino" pitchFamily="34" charset="-122"/>
                <a:cs typeface="Palatino" pitchFamily="34" charset="-120"/>
              </a:rPr>
              <a:t>Dugout</a:t>
            </a:r>
            <a:pPr indent="0" marL="0">
              <a:buNone/>
            </a:pPr>
            <a:r>
              <a:rPr lang="en-US" sz="1800" i="1" dirty="0">
                <a:solidFill>
                  <a:srgbClr val="C8862E"/>
                </a:solidFill>
                <a:latin typeface="Palatino" pitchFamily="34" charset="0"/>
                <a:ea typeface="Palatino" pitchFamily="34" charset="-122"/>
                <a:cs typeface="Palatino" pitchFamily="34" charset="-120"/>
              </a:rPr>
              <a:t>Lab</a:t>
            </a:r>
            <a:endParaRPr lang="en-US" sz="1800" dirty="0"/>
          </a:p>
        </p:txBody>
      </p:sp>
      <p:sp>
        <p:nvSpPr>
          <p:cNvPr id="5" name="Text 3"/>
          <p:cNvSpPr/>
          <p:nvPr/>
        </p:nvSpPr>
        <p:spPr>
          <a:xfrm>
            <a:off x="4114800" y="411480"/>
            <a:ext cx="3154680" cy="320040"/>
          </a:xfrm>
          <a:prstGeom prst="rect">
            <a:avLst/>
          </a:prstGeom>
          <a:noFill/>
          <a:ln/>
        </p:spPr>
        <p:txBody>
          <a:bodyPr wrap="square" lIns="0" tIns="0" rIns="0" bIns="0" rtlCol="0" anchor="ctr"/>
          <a:lstStyle/>
          <a:p>
            <a:pPr algn="r" indent="0" marL="0">
              <a:buNone/>
            </a:pPr>
            <a:r>
              <a:rPr lang="en-US" sz="900" b="1" spc="400" kern="0" dirty="0">
                <a:solidFill>
                  <a:srgbClr val="C8862E"/>
                </a:solidFill>
                <a:latin typeface="Consolas" pitchFamily="34" charset="0"/>
                <a:ea typeface="Consolas" pitchFamily="34" charset="-122"/>
                <a:cs typeface="Consolas" pitchFamily="34" charset="-120"/>
              </a:rPr>
              <a:t>SIGNATURE MOMENTS</a:t>
            </a:r>
            <a:endParaRPr lang="en-US" sz="900" dirty="0"/>
          </a:p>
        </p:txBody>
      </p:sp>
      <p:sp>
        <p:nvSpPr>
          <p:cNvPr id="6" name="Text 4"/>
          <p:cNvSpPr/>
          <p:nvPr/>
        </p:nvSpPr>
        <p:spPr>
          <a:xfrm>
            <a:off x="548640" y="1691640"/>
            <a:ext cx="6675120" cy="320040"/>
          </a:xfrm>
          <a:prstGeom prst="rect">
            <a:avLst/>
          </a:prstGeom>
          <a:noFill/>
          <a:ln/>
        </p:spPr>
        <p:txBody>
          <a:bodyPr wrap="square" lIns="0" tIns="0" rIns="0" bIns="0" rtlCol="0" anchor="ctr"/>
          <a:lstStyle/>
          <a:p>
            <a:pPr algn="l" indent="0" marL="0">
              <a:buNone/>
            </a:pPr>
            <a:r>
              <a:rPr lang="en-US" sz="1000" b="1" spc="500" kern="0" dirty="0">
                <a:solidFill>
                  <a:srgbClr val="A06E1F"/>
                </a:solidFill>
                <a:latin typeface="Consolas" pitchFamily="34" charset="0"/>
                <a:ea typeface="Consolas" pitchFamily="34" charset="-122"/>
                <a:cs typeface="Consolas" pitchFamily="34" charset="-120"/>
              </a:rPr>
              <a:t>AWARDED TO</a:t>
            </a:r>
            <a:endParaRPr lang="en-US" sz="1000" dirty="0"/>
          </a:p>
        </p:txBody>
      </p:sp>
      <p:sp>
        <p:nvSpPr>
          <p:cNvPr id="7" name="Text 5"/>
          <p:cNvSpPr/>
          <p:nvPr/>
        </p:nvSpPr>
        <p:spPr>
          <a:xfrm>
            <a:off x="548640" y="2057400"/>
            <a:ext cx="6675120" cy="1280160"/>
          </a:xfrm>
          <a:prstGeom prst="rect">
            <a:avLst/>
          </a:prstGeom>
          <a:noFill/>
          <a:ln/>
        </p:spPr>
        <p:txBody>
          <a:bodyPr wrap="square" lIns="0" tIns="0" rIns="0" bIns="0" rtlCol="0" anchor="ctr"/>
          <a:lstStyle/>
          <a:p>
            <a:pPr algn="l" indent="0" marL="0">
              <a:buNone/>
            </a:pPr>
            <a:r>
              <a:rPr lang="en-US" sz="5600" i="1" dirty="0">
                <a:solidFill>
                  <a:srgbClr val="0F1F18"/>
                </a:solidFill>
                <a:latin typeface="Palatino" pitchFamily="34" charset="0"/>
                <a:ea typeface="Palatino" pitchFamily="34" charset="-122"/>
                <a:cs typeface="Palatino" pitchFamily="34" charset="-120"/>
              </a:rPr>
              <a:t>Best Smile in the Dugout</a:t>
            </a:r>
            <a:endParaRPr lang="en-US" sz="5600" dirty="0"/>
          </a:p>
        </p:txBody>
      </p:sp>
      <p:sp>
        <p:nvSpPr>
          <p:cNvPr id="8" name="Text 6"/>
          <p:cNvSpPr/>
          <p:nvPr/>
        </p:nvSpPr>
        <p:spPr>
          <a:xfrm>
            <a:off x="548640" y="3383280"/>
            <a:ext cx="6675120" cy="457200"/>
          </a:xfrm>
          <a:prstGeom prst="rect">
            <a:avLst/>
          </a:prstGeom>
          <a:noFill/>
          <a:ln/>
        </p:spPr>
        <p:txBody>
          <a:bodyPr wrap="square" lIns="0" tIns="0" rIns="0" bIns="0" rtlCol="0" anchor="ctr"/>
          <a:lstStyle/>
          <a:p>
            <a:pPr algn="l" indent="0" marL="0">
              <a:buNone/>
            </a:pPr>
            <a:r>
              <a:rPr lang="en-US" sz="1700" dirty="0">
                <a:solidFill>
                  <a:srgbClr val="5B574C"/>
                </a:solidFill>
                <a:latin typeface="Palatino" pitchFamily="34" charset="0"/>
                <a:ea typeface="Palatino" pitchFamily="34" charset="-122"/>
                <a:cs typeface="Palatino" pitchFamily="34" charset="-120"/>
              </a:rPr>
              <a:t>For the player who made it fun for everyone.</a:t>
            </a:r>
            <a:endParaRPr lang="en-US" sz="1700" dirty="0"/>
          </a:p>
        </p:txBody>
      </p:sp>
      <p:sp>
        <p:nvSpPr>
          <p:cNvPr id="9" name="Text 7"/>
          <p:cNvSpPr/>
          <p:nvPr/>
        </p:nvSpPr>
        <p:spPr>
          <a:xfrm>
            <a:off x="548640" y="4206240"/>
            <a:ext cx="6675120" cy="274320"/>
          </a:xfrm>
          <a:prstGeom prst="rect">
            <a:avLst/>
          </a:prstGeom>
          <a:noFill/>
          <a:ln/>
        </p:spPr>
        <p:txBody>
          <a:bodyPr wrap="square" lIns="0" tIns="0" rIns="0" bIns="0" rtlCol="0" anchor="ctr"/>
          <a:lstStyle/>
          <a:p>
            <a:pPr algn="l" indent="0" marL="0">
              <a:buNone/>
            </a:pPr>
            <a:r>
              <a:rPr lang="en-US" sz="900" b="1" spc="500" kern="0" dirty="0">
                <a:solidFill>
                  <a:srgbClr val="A06E1F"/>
                </a:solidFill>
                <a:latin typeface="Consolas" pitchFamily="34" charset="0"/>
                <a:ea typeface="Consolas" pitchFamily="34" charset="-122"/>
                <a:cs typeface="Consolas" pitchFamily="34" charset="-120"/>
              </a:rPr>
              <a:t>PLAYER NAME</a:t>
            </a:r>
            <a:endParaRPr lang="en-US" sz="900" dirty="0"/>
          </a:p>
        </p:txBody>
      </p:sp>
      <p:sp>
        <p:nvSpPr>
          <p:cNvPr id="10" name="Shape 8"/>
          <p:cNvSpPr/>
          <p:nvPr/>
        </p:nvSpPr>
        <p:spPr>
          <a:xfrm>
            <a:off x="548640" y="5074920"/>
            <a:ext cx="6675120" cy="0"/>
          </a:xfrm>
          <a:prstGeom prst="line">
            <a:avLst/>
          </a:prstGeom>
          <a:noFill/>
          <a:ln w="25400">
            <a:solidFill>
              <a:srgbClr val="0F1F18"/>
            </a:solidFill>
            <a:prstDash val="solid"/>
          </a:ln>
        </p:spPr>
      </p:sp>
      <p:sp>
        <p:nvSpPr>
          <p:cNvPr id="11" name="Text 9"/>
          <p:cNvSpPr/>
          <p:nvPr/>
        </p:nvSpPr>
        <p:spPr>
          <a:xfrm>
            <a:off x="548640" y="5120640"/>
            <a:ext cx="6675120" cy="274320"/>
          </a:xfrm>
          <a:prstGeom prst="rect">
            <a:avLst/>
          </a:prstGeom>
          <a:noFill/>
          <a:ln/>
        </p:spPr>
        <p:txBody>
          <a:bodyPr wrap="square" lIns="0" tIns="0" rIns="0" bIns="0" rtlCol="0" anchor="ctr"/>
          <a:lstStyle/>
          <a:p>
            <a:pPr algn="l" indent="0" marL="0">
              <a:buNone/>
            </a:pPr>
            <a:r>
              <a:rPr lang="en-US" sz="1100" i="1" dirty="0">
                <a:solidFill>
                  <a:srgbClr val="A09A8D"/>
                </a:solidFill>
                <a:latin typeface="Palatino" pitchFamily="34" charset="0"/>
                <a:ea typeface="Palatino" pitchFamily="34" charset="-122"/>
                <a:cs typeface="Palatino" pitchFamily="34" charset="-120"/>
              </a:rPr>
              <a:t>(enter player name)</a:t>
            </a:r>
            <a:endParaRPr lang="en-US" sz="1100" dirty="0"/>
          </a:p>
        </p:txBody>
      </p:sp>
      <p:sp>
        <p:nvSpPr>
          <p:cNvPr id="12" name="Text 10"/>
          <p:cNvSpPr/>
          <p:nvPr/>
        </p:nvSpPr>
        <p:spPr>
          <a:xfrm>
            <a:off x="548640" y="5440680"/>
            <a:ext cx="6675120" cy="274320"/>
          </a:xfrm>
          <a:prstGeom prst="rect">
            <a:avLst/>
          </a:prstGeom>
          <a:noFill/>
          <a:ln/>
        </p:spPr>
        <p:txBody>
          <a:bodyPr wrap="square" lIns="0" tIns="0" rIns="0" bIns="0" rtlCol="0" anchor="ctr"/>
          <a:lstStyle/>
          <a:p>
            <a:pPr algn="l" indent="0" marL="0">
              <a:buNone/>
            </a:pPr>
            <a:r>
              <a:rPr lang="en-US" sz="900" b="1" spc="500" kern="0" dirty="0">
                <a:solidFill>
                  <a:srgbClr val="A06E1F"/>
                </a:solidFill>
                <a:latin typeface="Consolas" pitchFamily="34" charset="0"/>
                <a:ea typeface="Consolas" pitchFamily="34" charset="-122"/>
                <a:cs typeface="Consolas" pitchFamily="34" charset="-120"/>
              </a:rPr>
              <a:t>WHY THEY WON</a:t>
            </a:r>
            <a:endParaRPr lang="en-US" sz="900" dirty="0"/>
          </a:p>
        </p:txBody>
      </p:sp>
      <p:sp>
        <p:nvSpPr>
          <p:cNvPr id="13" name="Shape 11"/>
          <p:cNvSpPr/>
          <p:nvPr/>
        </p:nvSpPr>
        <p:spPr>
          <a:xfrm>
            <a:off x="548640" y="5989320"/>
            <a:ext cx="6675120" cy="0"/>
          </a:xfrm>
          <a:prstGeom prst="line">
            <a:avLst/>
          </a:prstGeom>
          <a:noFill/>
          <a:ln w="15875">
            <a:solidFill>
              <a:srgbClr val="8B8478"/>
            </a:solidFill>
            <a:prstDash val="solid"/>
          </a:ln>
        </p:spPr>
      </p:sp>
      <p:sp>
        <p:nvSpPr>
          <p:cNvPr id="14" name="Shape 12"/>
          <p:cNvSpPr/>
          <p:nvPr/>
        </p:nvSpPr>
        <p:spPr>
          <a:xfrm>
            <a:off x="548640" y="6492240"/>
            <a:ext cx="6675120" cy="0"/>
          </a:xfrm>
          <a:prstGeom prst="line">
            <a:avLst/>
          </a:prstGeom>
          <a:noFill/>
          <a:ln w="15875">
            <a:solidFill>
              <a:srgbClr val="8B8478"/>
            </a:solidFill>
            <a:prstDash val="solid"/>
          </a:ln>
        </p:spPr>
      </p:sp>
      <p:sp>
        <p:nvSpPr>
          <p:cNvPr id="15" name="Shape 13"/>
          <p:cNvSpPr/>
          <p:nvPr/>
        </p:nvSpPr>
        <p:spPr>
          <a:xfrm>
            <a:off x="548640" y="6995160"/>
            <a:ext cx="6675120" cy="0"/>
          </a:xfrm>
          <a:prstGeom prst="line">
            <a:avLst/>
          </a:prstGeom>
          <a:noFill/>
          <a:ln w="15875">
            <a:solidFill>
              <a:srgbClr val="8B8478"/>
            </a:solidFill>
            <a:prstDash val="solid"/>
          </a:ln>
        </p:spPr>
      </p:sp>
      <p:sp>
        <p:nvSpPr>
          <p:cNvPr id="16" name="Shape 14"/>
          <p:cNvSpPr/>
          <p:nvPr/>
        </p:nvSpPr>
        <p:spPr>
          <a:xfrm>
            <a:off x="548640" y="7452360"/>
            <a:ext cx="6675120" cy="2011680"/>
          </a:xfrm>
          <a:prstGeom prst="rect">
            <a:avLst/>
          </a:prstGeom>
          <a:solidFill>
            <a:srgbClr val="FBF8F1"/>
          </a:solidFill>
          <a:ln w="9525">
            <a:solidFill>
              <a:srgbClr val="D8D0BF"/>
            </a:solidFill>
            <a:prstDash val="solid"/>
          </a:ln>
        </p:spPr>
      </p:sp>
      <p:sp>
        <p:nvSpPr>
          <p:cNvPr id="17" name="Text 15"/>
          <p:cNvSpPr/>
          <p:nvPr/>
        </p:nvSpPr>
        <p:spPr>
          <a:xfrm>
            <a:off x="777240" y="7562088"/>
            <a:ext cx="6400800" cy="256032"/>
          </a:xfrm>
          <a:prstGeom prst="rect">
            <a:avLst/>
          </a:prstGeom>
          <a:noFill/>
          <a:ln/>
        </p:spPr>
        <p:txBody>
          <a:bodyPr wrap="square" lIns="0" tIns="0" rIns="0" bIns="0" rtlCol="0" anchor="ctr"/>
          <a:lstStyle/>
          <a:p>
            <a:pPr algn="l" indent="0" marL="0">
              <a:buNone/>
            </a:pPr>
            <a:r>
              <a:rPr lang="en-US" sz="850" b="1" spc="400" kern="0" dirty="0">
                <a:solidFill>
                  <a:srgbClr val="A06E1F"/>
                </a:solidFill>
                <a:latin typeface="Consolas" pitchFamily="34" charset="0"/>
                <a:ea typeface="Consolas" pitchFamily="34" charset="-122"/>
                <a:cs typeface="Consolas" pitchFamily="34" charset="-120"/>
              </a:rPr>
              <a:t>SUGGESTED VARIATIONS</a:t>
            </a:r>
            <a:endParaRPr lang="en-US" sz="850" dirty="0"/>
          </a:p>
        </p:txBody>
      </p:sp>
      <p:sp>
        <p:nvSpPr>
          <p:cNvPr id="18" name="Text 16"/>
          <p:cNvSpPr/>
          <p:nvPr/>
        </p:nvSpPr>
        <p:spPr>
          <a:xfrm>
            <a:off x="777240" y="7808976"/>
            <a:ext cx="6400800" cy="201168"/>
          </a:xfrm>
          <a:prstGeom prst="rect">
            <a:avLst/>
          </a:prstGeom>
          <a:noFill/>
          <a:ln/>
        </p:spPr>
        <p:txBody>
          <a:bodyPr wrap="square" lIns="0" tIns="0" rIns="0" bIns="0" rtlCol="0" anchor="ctr"/>
          <a:lstStyle/>
          <a:p>
            <a:pPr algn="l" indent="0" marL="0">
              <a:buNone/>
            </a:pPr>
            <a:r>
              <a:rPr lang="en-US" sz="900" i="1" dirty="0">
                <a:solidFill>
                  <a:srgbClr val="5B574C"/>
                </a:solidFill>
                <a:latin typeface="Calibri" pitchFamily="34" charset="0"/>
                <a:ea typeface="Calibri" pitchFamily="34" charset="-122"/>
                <a:cs typeface="Calibri" pitchFamily="34" charset="-120"/>
              </a:rPr>
              <a:t>Other names you could give this award:</a:t>
            </a:r>
            <a:endParaRPr lang="en-US" sz="900" dirty="0"/>
          </a:p>
        </p:txBody>
      </p:sp>
      <p:sp>
        <p:nvSpPr>
          <p:cNvPr id="19" name="Text 17"/>
          <p:cNvSpPr/>
          <p:nvPr/>
        </p:nvSpPr>
        <p:spPr>
          <a:xfrm>
            <a:off x="777240" y="8001000"/>
            <a:ext cx="6400800" cy="228600"/>
          </a:xfrm>
          <a:prstGeom prst="rect">
            <a:avLst/>
          </a:prstGeom>
          <a:noFill/>
          <a:ln/>
        </p:spPr>
        <p:txBody>
          <a:bodyPr wrap="square" lIns="0" tIns="0" rIns="0" bIns="0" rtlCol="0" anchor="ctr"/>
          <a:lstStyle/>
          <a:p>
            <a:pPr algn="l" indent="0" marL="0">
              <a:buNone/>
            </a:pPr>
            <a:r>
              <a:rPr lang="en-US" sz="1000" b="1" dirty="0">
                <a:solidFill>
                  <a:srgbClr val="0F1F18"/>
                </a:solidFill>
                <a:latin typeface="Calibri" pitchFamily="34" charset="0"/>
                <a:ea typeface="Calibri" pitchFamily="34" charset="-122"/>
                <a:cs typeface="Calibri" pitchFamily="34" charset="-120"/>
              </a:rPr>
              <a:t>The Joy Award  ·  Best Energy Award  ·  Smile of the Year</a:t>
            </a:r>
            <a:endParaRPr lang="en-US" sz="1000" dirty="0"/>
          </a:p>
        </p:txBody>
      </p:sp>
      <p:sp>
        <p:nvSpPr>
          <p:cNvPr id="20" name="Text 18"/>
          <p:cNvSpPr/>
          <p:nvPr/>
        </p:nvSpPr>
        <p:spPr>
          <a:xfrm>
            <a:off x="777240" y="8321040"/>
            <a:ext cx="6400800" cy="201168"/>
          </a:xfrm>
          <a:prstGeom prst="rect">
            <a:avLst/>
          </a:prstGeom>
          <a:noFill/>
          <a:ln/>
        </p:spPr>
        <p:txBody>
          <a:bodyPr wrap="square" lIns="0" tIns="0" rIns="0" bIns="0" rtlCol="0" anchor="ctr"/>
          <a:lstStyle/>
          <a:p>
            <a:pPr algn="l" indent="0" marL="0">
              <a:buNone/>
            </a:pPr>
            <a:r>
              <a:rPr lang="en-US" sz="900" i="1" dirty="0">
                <a:solidFill>
                  <a:srgbClr val="5B574C"/>
                </a:solidFill>
                <a:latin typeface="Calibri" pitchFamily="34" charset="0"/>
                <a:ea typeface="Calibri" pitchFamily="34" charset="-122"/>
                <a:cs typeface="Calibri" pitchFamily="34" charset="-120"/>
              </a:rPr>
              <a:t>Suggestions for the blurb:</a:t>
            </a:r>
            <a:endParaRPr lang="en-US" sz="900" dirty="0"/>
          </a:p>
        </p:txBody>
      </p:sp>
      <p:sp>
        <p:nvSpPr>
          <p:cNvPr id="21" name="Text 19"/>
          <p:cNvSpPr/>
          <p:nvPr/>
        </p:nvSpPr>
        <p:spPr>
          <a:xfrm>
            <a:off x="777240" y="8522208"/>
            <a:ext cx="6400800" cy="914400"/>
          </a:xfrm>
          <a:prstGeom prst="rect">
            <a:avLst/>
          </a:prstGeom>
          <a:noFill/>
          <a:ln/>
        </p:spPr>
        <p:txBody>
          <a:bodyPr wrap="square" lIns="0" tIns="0" rIns="0" bIns="0" rtlCol="0" anchor="ctr"/>
          <a:lstStyle/>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Brought joy to every practice and every game.</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Made the whole bench laugh, every inning.</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Reminded all of us that this is supposed to be fun.</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The kind of teammate every parent hopes their kid plays with.</a:t>
            </a:r>
            <a:endParaRPr lang="en-US" sz="900" dirty="0"/>
          </a:p>
        </p:txBody>
      </p:sp>
      <p:sp>
        <p:nvSpPr>
          <p:cNvPr id="22" name="Text 20"/>
          <p:cNvSpPr/>
          <p:nvPr/>
        </p:nvSpPr>
        <p:spPr>
          <a:xfrm>
            <a:off x="548640" y="9646920"/>
            <a:ext cx="3657600" cy="274320"/>
          </a:xfrm>
          <a:prstGeom prst="rect">
            <a:avLst/>
          </a:prstGeom>
          <a:noFill/>
          <a:ln/>
        </p:spPr>
        <p:txBody>
          <a:bodyPr wrap="square" lIns="0" tIns="0" rIns="0" bIns="0" rtlCol="0" anchor="ctr"/>
          <a:lstStyle/>
          <a:p>
            <a:pPr algn="l" indent="0" marL="0">
              <a:buNone/>
            </a:pPr>
            <a:r>
              <a:rPr lang="en-US" sz="800" spc="200" kern="0" dirty="0">
                <a:solidFill>
                  <a:srgbClr val="8B8478"/>
                </a:solidFill>
                <a:latin typeface="Consolas" pitchFamily="34" charset="0"/>
                <a:ea typeface="Consolas" pitchFamily="34" charset="-122"/>
                <a:cs typeface="Consolas" pitchFamily="34" charset="-120"/>
              </a:rPr>
              <a:t>dugoutlab.com</a:t>
            </a:r>
            <a:endParaRPr lang="en-US" sz="800" dirty="0"/>
          </a:p>
        </p:txBody>
      </p:sp>
      <p:sp>
        <p:nvSpPr>
          <p:cNvPr id="23" name="Text 21"/>
          <p:cNvSpPr/>
          <p:nvPr/>
        </p:nvSpPr>
        <p:spPr>
          <a:xfrm>
            <a:off x="4114800" y="9646920"/>
            <a:ext cx="3154680" cy="274320"/>
          </a:xfrm>
          <a:prstGeom prst="rect">
            <a:avLst/>
          </a:prstGeom>
          <a:noFill/>
          <a:ln/>
        </p:spPr>
        <p:txBody>
          <a:bodyPr wrap="square" lIns="0" tIns="0" rIns="0" bIns="0" rtlCol="0" anchor="ctr"/>
          <a:lstStyle/>
          <a:p>
            <a:pPr algn="r" indent="0" marL="0">
              <a:buNone/>
            </a:pPr>
            <a:r>
              <a:rPr lang="en-US" sz="800" spc="200" kern="0" dirty="0">
                <a:solidFill>
                  <a:srgbClr val="8B8478"/>
                </a:solidFill>
                <a:latin typeface="Consolas" pitchFamily="34" charset="0"/>
                <a:ea typeface="Consolas" pitchFamily="34" charset="-122"/>
                <a:cs typeface="Consolas" pitchFamily="34" charset="-120"/>
              </a:rPr>
              <a:t>Award 10 of 11</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4EFE6"/>
        </a:solidFill>
      </p:bgPr>
    </p:bg>
    <p:spTree>
      <p:nvGrpSpPr>
        <p:cNvPr id="1" name=""/>
        <p:cNvGrpSpPr/>
        <p:nvPr/>
      </p:nvGrpSpPr>
      <p:grpSpPr>
        <a:xfrm>
          <a:off x="0" y="0"/>
          <a:ext cx="0" cy="0"/>
          <a:chOff x="0" y="0"/>
          <a:chExt cx="0" cy="0"/>
        </a:xfrm>
      </p:grpSpPr>
      <p:sp>
        <p:nvSpPr>
          <p:cNvPr id="2" name="Shape 0"/>
          <p:cNvSpPr/>
          <p:nvPr/>
        </p:nvSpPr>
        <p:spPr>
          <a:xfrm>
            <a:off x="0" y="0"/>
            <a:ext cx="7772400" cy="1097280"/>
          </a:xfrm>
          <a:prstGeom prst="rect">
            <a:avLst/>
          </a:prstGeom>
          <a:solidFill>
            <a:srgbClr val="0F1F18"/>
          </a:solidFill>
          <a:ln w="12700">
            <a:solidFill>
              <a:srgbClr val="0F1F18"/>
            </a:solidFill>
            <a:prstDash val="solid"/>
          </a:ln>
        </p:spPr>
      </p:sp>
      <p:sp>
        <p:nvSpPr>
          <p:cNvPr id="3" name="Shape 1"/>
          <p:cNvSpPr/>
          <p:nvPr/>
        </p:nvSpPr>
        <p:spPr>
          <a:xfrm>
            <a:off x="0" y="1097280"/>
            <a:ext cx="7772400" cy="36576"/>
          </a:xfrm>
          <a:prstGeom prst="rect">
            <a:avLst/>
          </a:prstGeom>
          <a:solidFill>
            <a:srgbClr val="C8862E"/>
          </a:solidFill>
          <a:ln w="12700">
            <a:solidFill>
              <a:srgbClr val="C8862E"/>
            </a:solidFill>
            <a:prstDash val="solid"/>
          </a:ln>
        </p:spPr>
      </p:sp>
      <p:sp>
        <p:nvSpPr>
          <p:cNvPr id="4" name="Text 2"/>
          <p:cNvSpPr/>
          <p:nvPr/>
        </p:nvSpPr>
        <p:spPr>
          <a:xfrm>
            <a:off x="502920" y="384048"/>
            <a:ext cx="2743200" cy="365760"/>
          </a:xfrm>
          <a:prstGeom prst="rect">
            <a:avLst/>
          </a:prstGeom>
          <a:noFill/>
          <a:ln/>
        </p:spPr>
        <p:txBody>
          <a:bodyPr wrap="square" lIns="0" tIns="0" rIns="0" bIns="0" rtlCol="0" anchor="ctr"/>
          <a:lstStyle/>
          <a:p>
            <a:pPr indent="0" marL="0">
              <a:buNone/>
            </a:pPr>
            <a:r>
              <a:rPr lang="en-US" sz="1800" b="1" dirty="0">
                <a:solidFill>
                  <a:srgbClr val="F4EFE6"/>
                </a:solidFill>
                <a:latin typeface="Palatino" pitchFamily="34" charset="0"/>
                <a:ea typeface="Palatino" pitchFamily="34" charset="-122"/>
                <a:cs typeface="Palatino" pitchFamily="34" charset="-120"/>
              </a:rPr>
              <a:t>Dugout</a:t>
            </a:r>
            <a:pPr indent="0" marL="0">
              <a:buNone/>
            </a:pPr>
            <a:r>
              <a:rPr lang="en-US" sz="1800" i="1" dirty="0">
                <a:solidFill>
                  <a:srgbClr val="C8862E"/>
                </a:solidFill>
                <a:latin typeface="Palatino" pitchFamily="34" charset="0"/>
                <a:ea typeface="Palatino" pitchFamily="34" charset="-122"/>
                <a:cs typeface="Palatino" pitchFamily="34" charset="-120"/>
              </a:rPr>
              <a:t>Lab</a:t>
            </a:r>
            <a:endParaRPr lang="en-US" sz="1800" dirty="0"/>
          </a:p>
        </p:txBody>
      </p:sp>
      <p:sp>
        <p:nvSpPr>
          <p:cNvPr id="5" name="Text 3"/>
          <p:cNvSpPr/>
          <p:nvPr/>
        </p:nvSpPr>
        <p:spPr>
          <a:xfrm>
            <a:off x="4114800" y="411480"/>
            <a:ext cx="3154680" cy="320040"/>
          </a:xfrm>
          <a:prstGeom prst="rect">
            <a:avLst/>
          </a:prstGeom>
          <a:noFill/>
          <a:ln/>
        </p:spPr>
        <p:txBody>
          <a:bodyPr wrap="square" lIns="0" tIns="0" rIns="0" bIns="0" rtlCol="0" anchor="ctr"/>
          <a:lstStyle/>
          <a:p>
            <a:pPr algn="r" indent="0" marL="0">
              <a:buNone/>
            </a:pPr>
            <a:r>
              <a:rPr lang="en-US" sz="900" b="1" spc="400" kern="0" dirty="0">
                <a:solidFill>
                  <a:srgbClr val="C8862E"/>
                </a:solidFill>
                <a:latin typeface="Consolas" pitchFamily="34" charset="0"/>
                <a:ea typeface="Consolas" pitchFamily="34" charset="-122"/>
                <a:cs typeface="Consolas" pitchFamily="34" charset="-120"/>
              </a:rPr>
              <a:t>COACH'S AWARD</a:t>
            </a:r>
            <a:endParaRPr lang="en-US" sz="900" dirty="0"/>
          </a:p>
        </p:txBody>
      </p:sp>
      <p:sp>
        <p:nvSpPr>
          <p:cNvPr id="6" name="Text 4"/>
          <p:cNvSpPr/>
          <p:nvPr/>
        </p:nvSpPr>
        <p:spPr>
          <a:xfrm>
            <a:off x="548640" y="1691640"/>
            <a:ext cx="6675120" cy="320040"/>
          </a:xfrm>
          <a:prstGeom prst="rect">
            <a:avLst/>
          </a:prstGeom>
          <a:noFill/>
          <a:ln/>
        </p:spPr>
        <p:txBody>
          <a:bodyPr wrap="square" lIns="0" tIns="0" rIns="0" bIns="0" rtlCol="0" anchor="ctr"/>
          <a:lstStyle/>
          <a:p>
            <a:pPr algn="l" indent="0" marL="0">
              <a:buNone/>
            </a:pPr>
            <a:r>
              <a:rPr lang="en-US" sz="1000" b="1" spc="500" kern="0" dirty="0">
                <a:solidFill>
                  <a:srgbClr val="A06E1F"/>
                </a:solidFill>
                <a:latin typeface="Consolas" pitchFamily="34" charset="0"/>
                <a:ea typeface="Consolas" pitchFamily="34" charset="-122"/>
                <a:cs typeface="Consolas" pitchFamily="34" charset="-120"/>
              </a:rPr>
              <a:t>AWARDED TO</a:t>
            </a:r>
            <a:endParaRPr lang="en-US" sz="1000" dirty="0"/>
          </a:p>
        </p:txBody>
      </p:sp>
      <p:sp>
        <p:nvSpPr>
          <p:cNvPr id="7" name="Text 5"/>
          <p:cNvSpPr/>
          <p:nvPr/>
        </p:nvSpPr>
        <p:spPr>
          <a:xfrm>
            <a:off x="548640" y="2057400"/>
            <a:ext cx="6675120" cy="1280160"/>
          </a:xfrm>
          <a:prstGeom prst="rect">
            <a:avLst/>
          </a:prstGeom>
          <a:noFill/>
          <a:ln/>
        </p:spPr>
        <p:txBody>
          <a:bodyPr wrap="square" lIns="0" tIns="0" rIns="0" bIns="0" rtlCol="0" anchor="ctr"/>
          <a:lstStyle/>
          <a:p>
            <a:pPr algn="l" indent="0" marL="0">
              <a:buNone/>
            </a:pPr>
            <a:r>
              <a:rPr lang="en-US" sz="5600" i="1" dirty="0">
                <a:solidFill>
                  <a:srgbClr val="0F1F18"/>
                </a:solidFill>
                <a:latin typeface="Palatino" pitchFamily="34" charset="0"/>
                <a:ea typeface="Palatino" pitchFamily="34" charset="-122"/>
                <a:cs typeface="Palatino" pitchFamily="34" charset="-120"/>
              </a:rPr>
              <a:t>Coach's Award</a:t>
            </a:r>
            <a:endParaRPr lang="en-US" sz="5600" dirty="0"/>
          </a:p>
        </p:txBody>
      </p:sp>
      <p:sp>
        <p:nvSpPr>
          <p:cNvPr id="8" name="Text 6"/>
          <p:cNvSpPr/>
          <p:nvPr/>
        </p:nvSpPr>
        <p:spPr>
          <a:xfrm>
            <a:off x="548640" y="3383280"/>
            <a:ext cx="6675120" cy="457200"/>
          </a:xfrm>
          <a:prstGeom prst="rect">
            <a:avLst/>
          </a:prstGeom>
          <a:noFill/>
          <a:ln/>
        </p:spPr>
        <p:txBody>
          <a:bodyPr wrap="square" lIns="0" tIns="0" rIns="0" bIns="0" rtlCol="0" anchor="ctr"/>
          <a:lstStyle/>
          <a:p>
            <a:pPr algn="l" indent="0" marL="0">
              <a:buNone/>
            </a:pPr>
            <a:r>
              <a:rPr lang="en-US" sz="1700" dirty="0">
                <a:solidFill>
                  <a:srgbClr val="5B574C"/>
                </a:solidFill>
                <a:latin typeface="Palatino" pitchFamily="34" charset="0"/>
                <a:ea typeface="Palatino" pitchFamily="34" charset="-122"/>
                <a:cs typeface="Palatino" pitchFamily="34" charset="-120"/>
              </a:rPr>
              <a:t>For the player I am most proud to have coached.</a:t>
            </a:r>
            <a:endParaRPr lang="en-US" sz="1700" dirty="0"/>
          </a:p>
        </p:txBody>
      </p:sp>
      <p:sp>
        <p:nvSpPr>
          <p:cNvPr id="9" name="Text 7"/>
          <p:cNvSpPr/>
          <p:nvPr/>
        </p:nvSpPr>
        <p:spPr>
          <a:xfrm>
            <a:off x="548640" y="4206240"/>
            <a:ext cx="6675120" cy="274320"/>
          </a:xfrm>
          <a:prstGeom prst="rect">
            <a:avLst/>
          </a:prstGeom>
          <a:noFill/>
          <a:ln/>
        </p:spPr>
        <p:txBody>
          <a:bodyPr wrap="square" lIns="0" tIns="0" rIns="0" bIns="0" rtlCol="0" anchor="ctr"/>
          <a:lstStyle/>
          <a:p>
            <a:pPr algn="l" indent="0" marL="0">
              <a:buNone/>
            </a:pPr>
            <a:r>
              <a:rPr lang="en-US" sz="900" b="1" spc="500" kern="0" dirty="0">
                <a:solidFill>
                  <a:srgbClr val="A06E1F"/>
                </a:solidFill>
                <a:latin typeface="Consolas" pitchFamily="34" charset="0"/>
                <a:ea typeface="Consolas" pitchFamily="34" charset="-122"/>
                <a:cs typeface="Consolas" pitchFamily="34" charset="-120"/>
              </a:rPr>
              <a:t>PLAYER NAME</a:t>
            </a:r>
            <a:endParaRPr lang="en-US" sz="900" dirty="0"/>
          </a:p>
        </p:txBody>
      </p:sp>
      <p:sp>
        <p:nvSpPr>
          <p:cNvPr id="10" name="Shape 8"/>
          <p:cNvSpPr/>
          <p:nvPr/>
        </p:nvSpPr>
        <p:spPr>
          <a:xfrm>
            <a:off x="548640" y="5074920"/>
            <a:ext cx="6675120" cy="0"/>
          </a:xfrm>
          <a:prstGeom prst="line">
            <a:avLst/>
          </a:prstGeom>
          <a:noFill/>
          <a:ln w="25400">
            <a:solidFill>
              <a:srgbClr val="0F1F18"/>
            </a:solidFill>
            <a:prstDash val="solid"/>
          </a:ln>
        </p:spPr>
      </p:sp>
      <p:sp>
        <p:nvSpPr>
          <p:cNvPr id="11" name="Text 9"/>
          <p:cNvSpPr/>
          <p:nvPr/>
        </p:nvSpPr>
        <p:spPr>
          <a:xfrm>
            <a:off x="548640" y="5120640"/>
            <a:ext cx="6675120" cy="274320"/>
          </a:xfrm>
          <a:prstGeom prst="rect">
            <a:avLst/>
          </a:prstGeom>
          <a:noFill/>
          <a:ln/>
        </p:spPr>
        <p:txBody>
          <a:bodyPr wrap="square" lIns="0" tIns="0" rIns="0" bIns="0" rtlCol="0" anchor="ctr"/>
          <a:lstStyle/>
          <a:p>
            <a:pPr algn="l" indent="0" marL="0">
              <a:buNone/>
            </a:pPr>
            <a:r>
              <a:rPr lang="en-US" sz="1100" i="1" dirty="0">
                <a:solidFill>
                  <a:srgbClr val="A09A8D"/>
                </a:solidFill>
                <a:latin typeface="Palatino" pitchFamily="34" charset="0"/>
                <a:ea typeface="Palatino" pitchFamily="34" charset="-122"/>
                <a:cs typeface="Palatino" pitchFamily="34" charset="-120"/>
              </a:rPr>
              <a:t>(enter player name)</a:t>
            </a:r>
            <a:endParaRPr lang="en-US" sz="1100" dirty="0"/>
          </a:p>
        </p:txBody>
      </p:sp>
      <p:sp>
        <p:nvSpPr>
          <p:cNvPr id="12" name="Text 10"/>
          <p:cNvSpPr/>
          <p:nvPr/>
        </p:nvSpPr>
        <p:spPr>
          <a:xfrm>
            <a:off x="548640" y="5440680"/>
            <a:ext cx="6675120" cy="274320"/>
          </a:xfrm>
          <a:prstGeom prst="rect">
            <a:avLst/>
          </a:prstGeom>
          <a:noFill/>
          <a:ln/>
        </p:spPr>
        <p:txBody>
          <a:bodyPr wrap="square" lIns="0" tIns="0" rIns="0" bIns="0" rtlCol="0" anchor="ctr"/>
          <a:lstStyle/>
          <a:p>
            <a:pPr algn="l" indent="0" marL="0">
              <a:buNone/>
            </a:pPr>
            <a:r>
              <a:rPr lang="en-US" sz="900" b="1" spc="500" kern="0" dirty="0">
                <a:solidFill>
                  <a:srgbClr val="A06E1F"/>
                </a:solidFill>
                <a:latin typeface="Consolas" pitchFamily="34" charset="0"/>
                <a:ea typeface="Consolas" pitchFamily="34" charset="-122"/>
                <a:cs typeface="Consolas" pitchFamily="34" charset="-120"/>
              </a:rPr>
              <a:t>WHY THEY WON</a:t>
            </a:r>
            <a:endParaRPr lang="en-US" sz="900" dirty="0"/>
          </a:p>
        </p:txBody>
      </p:sp>
      <p:sp>
        <p:nvSpPr>
          <p:cNvPr id="13" name="Shape 11"/>
          <p:cNvSpPr/>
          <p:nvPr/>
        </p:nvSpPr>
        <p:spPr>
          <a:xfrm>
            <a:off x="548640" y="5989320"/>
            <a:ext cx="6675120" cy="0"/>
          </a:xfrm>
          <a:prstGeom prst="line">
            <a:avLst/>
          </a:prstGeom>
          <a:noFill/>
          <a:ln w="15875">
            <a:solidFill>
              <a:srgbClr val="8B8478"/>
            </a:solidFill>
            <a:prstDash val="solid"/>
          </a:ln>
        </p:spPr>
      </p:sp>
      <p:sp>
        <p:nvSpPr>
          <p:cNvPr id="14" name="Shape 12"/>
          <p:cNvSpPr/>
          <p:nvPr/>
        </p:nvSpPr>
        <p:spPr>
          <a:xfrm>
            <a:off x="548640" y="6492240"/>
            <a:ext cx="6675120" cy="0"/>
          </a:xfrm>
          <a:prstGeom prst="line">
            <a:avLst/>
          </a:prstGeom>
          <a:noFill/>
          <a:ln w="15875">
            <a:solidFill>
              <a:srgbClr val="8B8478"/>
            </a:solidFill>
            <a:prstDash val="solid"/>
          </a:ln>
        </p:spPr>
      </p:sp>
      <p:sp>
        <p:nvSpPr>
          <p:cNvPr id="15" name="Shape 13"/>
          <p:cNvSpPr/>
          <p:nvPr/>
        </p:nvSpPr>
        <p:spPr>
          <a:xfrm>
            <a:off x="548640" y="6995160"/>
            <a:ext cx="6675120" cy="0"/>
          </a:xfrm>
          <a:prstGeom prst="line">
            <a:avLst/>
          </a:prstGeom>
          <a:noFill/>
          <a:ln w="15875">
            <a:solidFill>
              <a:srgbClr val="8B8478"/>
            </a:solidFill>
            <a:prstDash val="solid"/>
          </a:ln>
        </p:spPr>
      </p:sp>
      <p:sp>
        <p:nvSpPr>
          <p:cNvPr id="16" name="Shape 14"/>
          <p:cNvSpPr/>
          <p:nvPr/>
        </p:nvSpPr>
        <p:spPr>
          <a:xfrm>
            <a:off x="548640" y="7452360"/>
            <a:ext cx="6675120" cy="2011680"/>
          </a:xfrm>
          <a:prstGeom prst="rect">
            <a:avLst/>
          </a:prstGeom>
          <a:solidFill>
            <a:srgbClr val="FBF8F1"/>
          </a:solidFill>
          <a:ln w="9525">
            <a:solidFill>
              <a:srgbClr val="D8D0BF"/>
            </a:solidFill>
            <a:prstDash val="solid"/>
          </a:ln>
        </p:spPr>
      </p:sp>
      <p:sp>
        <p:nvSpPr>
          <p:cNvPr id="17" name="Text 15"/>
          <p:cNvSpPr/>
          <p:nvPr/>
        </p:nvSpPr>
        <p:spPr>
          <a:xfrm>
            <a:off x="777240" y="7562088"/>
            <a:ext cx="6400800" cy="256032"/>
          </a:xfrm>
          <a:prstGeom prst="rect">
            <a:avLst/>
          </a:prstGeom>
          <a:noFill/>
          <a:ln/>
        </p:spPr>
        <p:txBody>
          <a:bodyPr wrap="square" lIns="0" tIns="0" rIns="0" bIns="0" rtlCol="0" anchor="ctr"/>
          <a:lstStyle/>
          <a:p>
            <a:pPr algn="l" indent="0" marL="0">
              <a:buNone/>
            </a:pPr>
            <a:r>
              <a:rPr lang="en-US" sz="850" b="1" spc="400" kern="0" dirty="0">
                <a:solidFill>
                  <a:srgbClr val="A06E1F"/>
                </a:solidFill>
                <a:latin typeface="Consolas" pitchFamily="34" charset="0"/>
                <a:ea typeface="Consolas" pitchFamily="34" charset="-122"/>
                <a:cs typeface="Consolas" pitchFamily="34" charset="-120"/>
              </a:rPr>
              <a:t>SUGGESTED VARIATIONS</a:t>
            </a:r>
            <a:endParaRPr lang="en-US" sz="850" dirty="0"/>
          </a:p>
        </p:txBody>
      </p:sp>
      <p:sp>
        <p:nvSpPr>
          <p:cNvPr id="18" name="Text 16"/>
          <p:cNvSpPr/>
          <p:nvPr/>
        </p:nvSpPr>
        <p:spPr>
          <a:xfrm>
            <a:off x="777240" y="7808976"/>
            <a:ext cx="6400800" cy="201168"/>
          </a:xfrm>
          <a:prstGeom prst="rect">
            <a:avLst/>
          </a:prstGeom>
          <a:noFill/>
          <a:ln/>
        </p:spPr>
        <p:txBody>
          <a:bodyPr wrap="square" lIns="0" tIns="0" rIns="0" bIns="0" rtlCol="0" anchor="ctr"/>
          <a:lstStyle/>
          <a:p>
            <a:pPr algn="l" indent="0" marL="0">
              <a:buNone/>
            </a:pPr>
            <a:r>
              <a:rPr lang="en-US" sz="900" i="1" dirty="0">
                <a:solidFill>
                  <a:srgbClr val="5B574C"/>
                </a:solidFill>
                <a:latin typeface="Calibri" pitchFamily="34" charset="0"/>
                <a:ea typeface="Calibri" pitchFamily="34" charset="-122"/>
                <a:cs typeface="Calibri" pitchFamily="34" charset="-120"/>
              </a:rPr>
              <a:t>Other names you could give this award:</a:t>
            </a:r>
            <a:endParaRPr lang="en-US" sz="900" dirty="0"/>
          </a:p>
        </p:txBody>
      </p:sp>
      <p:sp>
        <p:nvSpPr>
          <p:cNvPr id="19" name="Text 17"/>
          <p:cNvSpPr/>
          <p:nvPr/>
        </p:nvSpPr>
        <p:spPr>
          <a:xfrm>
            <a:off x="777240" y="8001000"/>
            <a:ext cx="6400800" cy="228600"/>
          </a:xfrm>
          <a:prstGeom prst="rect">
            <a:avLst/>
          </a:prstGeom>
          <a:noFill/>
          <a:ln/>
        </p:spPr>
        <p:txBody>
          <a:bodyPr wrap="square" lIns="0" tIns="0" rIns="0" bIns="0" rtlCol="0" anchor="ctr"/>
          <a:lstStyle/>
          <a:p>
            <a:pPr algn="l" indent="0" marL="0">
              <a:buNone/>
            </a:pPr>
            <a:r>
              <a:rPr lang="en-US" sz="1000" b="1" dirty="0">
                <a:solidFill>
                  <a:srgbClr val="0F1F18"/>
                </a:solidFill>
                <a:latin typeface="Calibri" pitchFamily="34" charset="0"/>
                <a:ea typeface="Calibri" pitchFamily="34" charset="-122"/>
                <a:cs typeface="Calibri" pitchFamily="34" charset="-120"/>
              </a:rPr>
              <a:t>Coach's Pick  ·  The Trust Award  ·  Player of the Year</a:t>
            </a:r>
            <a:endParaRPr lang="en-US" sz="1000" dirty="0"/>
          </a:p>
        </p:txBody>
      </p:sp>
      <p:sp>
        <p:nvSpPr>
          <p:cNvPr id="20" name="Text 18"/>
          <p:cNvSpPr/>
          <p:nvPr/>
        </p:nvSpPr>
        <p:spPr>
          <a:xfrm>
            <a:off x="777240" y="8321040"/>
            <a:ext cx="6400800" cy="201168"/>
          </a:xfrm>
          <a:prstGeom prst="rect">
            <a:avLst/>
          </a:prstGeom>
          <a:noFill/>
          <a:ln/>
        </p:spPr>
        <p:txBody>
          <a:bodyPr wrap="square" lIns="0" tIns="0" rIns="0" bIns="0" rtlCol="0" anchor="ctr"/>
          <a:lstStyle/>
          <a:p>
            <a:pPr algn="l" indent="0" marL="0">
              <a:buNone/>
            </a:pPr>
            <a:r>
              <a:rPr lang="en-US" sz="900" i="1" dirty="0">
                <a:solidFill>
                  <a:srgbClr val="5B574C"/>
                </a:solidFill>
                <a:latin typeface="Calibri" pitchFamily="34" charset="0"/>
                <a:ea typeface="Calibri" pitchFamily="34" charset="-122"/>
                <a:cs typeface="Calibri" pitchFamily="34" charset="-120"/>
              </a:rPr>
              <a:t>Suggestions for the blurb:</a:t>
            </a:r>
            <a:endParaRPr lang="en-US" sz="900" dirty="0"/>
          </a:p>
        </p:txBody>
      </p:sp>
      <p:sp>
        <p:nvSpPr>
          <p:cNvPr id="21" name="Text 19"/>
          <p:cNvSpPr/>
          <p:nvPr/>
        </p:nvSpPr>
        <p:spPr>
          <a:xfrm>
            <a:off x="777240" y="8522208"/>
            <a:ext cx="6400800" cy="914400"/>
          </a:xfrm>
          <a:prstGeom prst="rect">
            <a:avLst/>
          </a:prstGeom>
          <a:noFill/>
          <a:ln/>
        </p:spPr>
        <p:txBody>
          <a:bodyPr wrap="square" lIns="0" tIns="0" rIns="0" bIns="0" rtlCol="0" anchor="ctr"/>
          <a:lstStyle/>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For the kid who showed me what a great teammate looks like.</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For the player I learned from this season just as much as they learned from me.</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For the kid who made this whole thing worth it.</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For the player whose name I will remember twenty years from now.</a:t>
            </a:r>
            <a:endParaRPr lang="en-US" sz="900" dirty="0"/>
          </a:p>
        </p:txBody>
      </p:sp>
      <p:sp>
        <p:nvSpPr>
          <p:cNvPr id="22" name="Text 20"/>
          <p:cNvSpPr/>
          <p:nvPr/>
        </p:nvSpPr>
        <p:spPr>
          <a:xfrm>
            <a:off x="548640" y="9646920"/>
            <a:ext cx="3657600" cy="274320"/>
          </a:xfrm>
          <a:prstGeom prst="rect">
            <a:avLst/>
          </a:prstGeom>
          <a:noFill/>
          <a:ln/>
        </p:spPr>
        <p:txBody>
          <a:bodyPr wrap="square" lIns="0" tIns="0" rIns="0" bIns="0" rtlCol="0" anchor="ctr"/>
          <a:lstStyle/>
          <a:p>
            <a:pPr algn="l" indent="0" marL="0">
              <a:buNone/>
            </a:pPr>
            <a:r>
              <a:rPr lang="en-US" sz="800" spc="200" kern="0" dirty="0">
                <a:solidFill>
                  <a:srgbClr val="8B8478"/>
                </a:solidFill>
                <a:latin typeface="Consolas" pitchFamily="34" charset="0"/>
                <a:ea typeface="Consolas" pitchFamily="34" charset="-122"/>
                <a:cs typeface="Consolas" pitchFamily="34" charset="-120"/>
              </a:rPr>
              <a:t>dugoutlab.com</a:t>
            </a:r>
            <a:endParaRPr lang="en-US" sz="800" dirty="0"/>
          </a:p>
        </p:txBody>
      </p:sp>
      <p:sp>
        <p:nvSpPr>
          <p:cNvPr id="23" name="Text 21"/>
          <p:cNvSpPr/>
          <p:nvPr/>
        </p:nvSpPr>
        <p:spPr>
          <a:xfrm>
            <a:off x="4114800" y="9646920"/>
            <a:ext cx="3154680" cy="274320"/>
          </a:xfrm>
          <a:prstGeom prst="rect">
            <a:avLst/>
          </a:prstGeom>
          <a:noFill/>
          <a:ln/>
        </p:spPr>
        <p:txBody>
          <a:bodyPr wrap="square" lIns="0" tIns="0" rIns="0" bIns="0" rtlCol="0" anchor="ctr"/>
          <a:lstStyle/>
          <a:p>
            <a:pPr algn="r" indent="0" marL="0">
              <a:buNone/>
            </a:pPr>
            <a:r>
              <a:rPr lang="en-US" sz="800" spc="200" kern="0" dirty="0">
                <a:solidFill>
                  <a:srgbClr val="8B8478"/>
                </a:solidFill>
                <a:latin typeface="Consolas" pitchFamily="34" charset="0"/>
                <a:ea typeface="Consolas" pitchFamily="34" charset="-122"/>
                <a:cs typeface="Consolas" pitchFamily="34" charset="-120"/>
              </a:rPr>
              <a:t>Award 11 of 11</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F1F18"/>
        </a:solidFill>
      </p:bgPr>
    </p:bg>
    <p:spTree>
      <p:nvGrpSpPr>
        <p:cNvPr id="1" name=""/>
        <p:cNvGrpSpPr/>
        <p:nvPr/>
      </p:nvGrpSpPr>
      <p:grpSpPr>
        <a:xfrm>
          <a:off x="0" y="0"/>
          <a:ext cx="0" cy="0"/>
          <a:chOff x="0" y="0"/>
          <a:chExt cx="0" cy="0"/>
        </a:xfrm>
      </p:grpSpPr>
      <p:sp>
        <p:nvSpPr>
          <p:cNvPr id="2" name="Shape 0"/>
          <p:cNvSpPr/>
          <p:nvPr/>
        </p:nvSpPr>
        <p:spPr>
          <a:xfrm>
            <a:off x="548640" y="914400"/>
            <a:ext cx="731520" cy="36576"/>
          </a:xfrm>
          <a:prstGeom prst="rect">
            <a:avLst/>
          </a:prstGeom>
          <a:solidFill>
            <a:srgbClr val="C8862E"/>
          </a:solidFill>
          <a:ln w="12700">
            <a:solidFill>
              <a:srgbClr val="C8862E"/>
            </a:solidFill>
            <a:prstDash val="solid"/>
          </a:ln>
        </p:spPr>
      </p:sp>
      <p:sp>
        <p:nvSpPr>
          <p:cNvPr id="3" name="Text 1"/>
          <p:cNvSpPr/>
          <p:nvPr/>
        </p:nvSpPr>
        <p:spPr>
          <a:xfrm>
            <a:off x="548640" y="548640"/>
            <a:ext cx="6675120" cy="320040"/>
          </a:xfrm>
          <a:prstGeom prst="rect">
            <a:avLst/>
          </a:prstGeom>
          <a:noFill/>
          <a:ln/>
        </p:spPr>
        <p:txBody>
          <a:bodyPr wrap="square" lIns="0" tIns="0" rIns="0" bIns="0" rtlCol="0" anchor="ctr"/>
          <a:lstStyle/>
          <a:p>
            <a:pPr algn="l" indent="0" marL="0">
              <a:buNone/>
            </a:pPr>
            <a:r>
              <a:rPr lang="en-US" sz="1000" b="1" spc="400" kern="0" dirty="0">
                <a:solidFill>
                  <a:srgbClr val="C8862E"/>
                </a:solidFill>
                <a:latin typeface="Consolas" pitchFamily="34" charset="0"/>
                <a:ea typeface="Consolas" pitchFamily="34" charset="-122"/>
                <a:cs typeface="Consolas" pitchFamily="34" charset="-120"/>
              </a:rPr>
              <a:t>A FINAL WORD</a:t>
            </a:r>
            <a:endParaRPr lang="en-US" sz="1000" dirty="0"/>
          </a:p>
        </p:txBody>
      </p:sp>
      <p:sp>
        <p:nvSpPr>
          <p:cNvPr id="4" name="Text 2"/>
          <p:cNvSpPr/>
          <p:nvPr/>
        </p:nvSpPr>
        <p:spPr>
          <a:xfrm>
            <a:off x="548640" y="2743200"/>
            <a:ext cx="6675120" cy="1005840"/>
          </a:xfrm>
          <a:prstGeom prst="rect">
            <a:avLst/>
          </a:prstGeom>
          <a:noFill/>
          <a:ln/>
        </p:spPr>
        <p:txBody>
          <a:bodyPr wrap="square" lIns="0" tIns="0" rIns="0" bIns="0" rtlCol="0" anchor="ctr"/>
          <a:lstStyle/>
          <a:p>
            <a:pPr algn="l" indent="0" marL="0">
              <a:buNone/>
            </a:pPr>
            <a:r>
              <a:rPr lang="en-US" sz="4400" dirty="0">
                <a:solidFill>
                  <a:srgbClr val="F4EFE6"/>
                </a:solidFill>
                <a:latin typeface="Palatino" pitchFamily="34" charset="0"/>
                <a:ea typeface="Palatino" pitchFamily="34" charset="-122"/>
                <a:cs typeface="Palatino" pitchFamily="34" charset="-120"/>
              </a:rPr>
              <a:t>Every kid deserves</a:t>
            </a:r>
            <a:endParaRPr lang="en-US" sz="4400" dirty="0"/>
          </a:p>
        </p:txBody>
      </p:sp>
      <p:sp>
        <p:nvSpPr>
          <p:cNvPr id="5" name="Text 3"/>
          <p:cNvSpPr/>
          <p:nvPr/>
        </p:nvSpPr>
        <p:spPr>
          <a:xfrm>
            <a:off x="548640" y="3566160"/>
            <a:ext cx="6675120" cy="1005840"/>
          </a:xfrm>
          <a:prstGeom prst="rect">
            <a:avLst/>
          </a:prstGeom>
          <a:noFill/>
          <a:ln/>
        </p:spPr>
        <p:txBody>
          <a:bodyPr wrap="square" lIns="0" tIns="0" rIns="0" bIns="0" rtlCol="0" anchor="ctr"/>
          <a:lstStyle/>
          <a:p>
            <a:pPr algn="l" indent="0" marL="0">
              <a:buNone/>
            </a:pPr>
            <a:r>
              <a:rPr lang="en-US" sz="4400" dirty="0">
                <a:solidFill>
                  <a:srgbClr val="F4EFE6"/>
                </a:solidFill>
                <a:latin typeface="Palatino" pitchFamily="34" charset="0"/>
                <a:ea typeface="Palatino" pitchFamily="34" charset="-122"/>
                <a:cs typeface="Palatino" pitchFamily="34" charset="-120"/>
              </a:rPr>
              <a:t>to leave the season</a:t>
            </a:r>
            <a:endParaRPr lang="en-US" sz="4400" dirty="0"/>
          </a:p>
        </p:txBody>
      </p:sp>
      <p:sp>
        <p:nvSpPr>
          <p:cNvPr id="6" name="Text 4"/>
          <p:cNvSpPr/>
          <p:nvPr/>
        </p:nvSpPr>
        <p:spPr>
          <a:xfrm>
            <a:off x="548640" y="4389120"/>
            <a:ext cx="6675120" cy="1280160"/>
          </a:xfrm>
          <a:prstGeom prst="rect">
            <a:avLst/>
          </a:prstGeom>
          <a:noFill/>
          <a:ln/>
        </p:spPr>
        <p:txBody>
          <a:bodyPr wrap="square" lIns="0" tIns="0" rIns="0" bIns="0" rtlCol="0" anchor="ctr"/>
          <a:lstStyle/>
          <a:p>
            <a:pPr algn="l" indent="0" marL="0">
              <a:buNone/>
            </a:pPr>
            <a:r>
              <a:rPr lang="en-US" sz="5600" i="1" dirty="0">
                <a:solidFill>
                  <a:srgbClr val="C8862E"/>
                </a:solidFill>
                <a:latin typeface="Palatino" pitchFamily="34" charset="0"/>
                <a:ea typeface="Palatino" pitchFamily="34" charset="-122"/>
                <a:cs typeface="Palatino" pitchFamily="34" charset="-120"/>
              </a:rPr>
              <a:t>with one of these.</a:t>
            </a:r>
            <a:endParaRPr lang="en-US" sz="5600" dirty="0"/>
          </a:p>
        </p:txBody>
      </p:sp>
      <p:sp>
        <p:nvSpPr>
          <p:cNvPr id="7" name="Text 5"/>
          <p:cNvSpPr/>
          <p:nvPr/>
        </p:nvSpPr>
        <p:spPr>
          <a:xfrm>
            <a:off x="548640" y="6400800"/>
            <a:ext cx="6675120" cy="2743200"/>
          </a:xfrm>
          <a:prstGeom prst="rect">
            <a:avLst/>
          </a:prstGeom>
          <a:noFill/>
          <a:ln/>
        </p:spPr>
        <p:txBody>
          <a:bodyPr wrap="square" lIns="0" tIns="0" rIns="0" bIns="0" rtlCol="0" anchor="ctr"/>
          <a:lstStyle/>
          <a:p>
            <a:pPr algn="l" indent="0" marL="0">
              <a:lnSpc>
                <a:spcPts val="2200"/>
              </a:lnSpc>
              <a:buNone/>
            </a:pPr>
            <a:r>
              <a:rPr lang="en-US" sz="1300" dirty="0">
                <a:solidFill>
                  <a:srgbClr val="C9C3B4"/>
                </a:solidFill>
                <a:latin typeface="Calibri" pitchFamily="34" charset="0"/>
                <a:ea typeface="Calibri" pitchFamily="34" charset="-122"/>
                <a:cs typeface="Calibri" pitchFamily="34" charset="-120"/>
              </a:rPr>
              <a:t>Not the most talented kid. Not the kid with the best stats.</a:t>
            </a:r>
            <a:endParaRPr lang="en-US" sz="1300" dirty="0"/>
          </a:p>
          <a:p>
            <a:pPr algn="l" indent="0" marL="0">
              <a:lnSpc>
                <a:spcPts val="2200"/>
              </a:lnSpc>
              <a:buNone/>
            </a:pPr>
            <a:endParaRPr lang="en-US" sz="1300" dirty="0"/>
          </a:p>
          <a:p>
            <a:pPr algn="l" indent="0" marL="0">
              <a:lnSpc>
                <a:spcPts val="2200"/>
              </a:lnSpc>
              <a:buNone/>
            </a:pPr>
            <a:r>
              <a:rPr lang="en-US" sz="1300" dirty="0">
                <a:solidFill>
                  <a:srgbClr val="C9C3B4"/>
                </a:solidFill>
                <a:latin typeface="Calibri" pitchFamily="34" charset="0"/>
                <a:ea typeface="Calibri" pitchFamily="34" charset="-122"/>
                <a:cs typeface="Calibri" pitchFamily="34" charset="-120"/>
              </a:rPr>
              <a:t>Every kid.</a:t>
            </a:r>
            <a:endParaRPr lang="en-US" sz="1300" dirty="0"/>
          </a:p>
          <a:p>
            <a:pPr algn="l" indent="0" marL="0">
              <a:lnSpc>
                <a:spcPts val="2200"/>
              </a:lnSpc>
              <a:buNone/>
            </a:pPr>
            <a:endParaRPr lang="en-US" sz="1300" dirty="0"/>
          </a:p>
          <a:p>
            <a:pPr algn="l" indent="0" marL="0">
              <a:lnSpc>
                <a:spcPts val="2200"/>
              </a:lnSpc>
              <a:buNone/>
            </a:pPr>
            <a:r>
              <a:rPr lang="en-US" sz="1300" dirty="0">
                <a:solidFill>
                  <a:srgbClr val="C9C3B4"/>
                </a:solidFill>
                <a:latin typeface="Calibri" pitchFamily="34" charset="0"/>
                <a:ea typeface="Calibri" pitchFamily="34" charset="-122"/>
                <a:cs typeface="Calibri" pitchFamily="34" charset="-120"/>
              </a:rPr>
              <a:t>The one who hustled. The one who picked up his teammate. The one whose smile carried the bench. The one who tried something hard and failed and tried it again.</a:t>
            </a:r>
            <a:endParaRPr lang="en-US" sz="1300" dirty="0"/>
          </a:p>
          <a:p>
            <a:pPr algn="l" indent="0" marL="0">
              <a:lnSpc>
                <a:spcPts val="2200"/>
              </a:lnSpc>
              <a:buNone/>
            </a:pPr>
            <a:endParaRPr lang="en-US" sz="1300" dirty="0"/>
          </a:p>
          <a:p>
            <a:pPr algn="l" indent="0" marL="0">
              <a:lnSpc>
                <a:spcPts val="2200"/>
              </a:lnSpc>
              <a:buNone/>
            </a:pPr>
            <a:r>
              <a:rPr lang="en-US" sz="1300" dirty="0">
                <a:solidFill>
                  <a:srgbClr val="C9C3B4"/>
                </a:solidFill>
                <a:latin typeface="Calibri" pitchFamily="34" charset="0"/>
                <a:ea typeface="Calibri" pitchFamily="34" charset="-122"/>
                <a:cs typeface="Calibri" pitchFamily="34" charset="-120"/>
              </a:rPr>
              <a:t>Awards are not for recognizing the best player. Awards are for telling each kid the specific reason they mattered to this team. That is what makes them sign up next year.</a:t>
            </a:r>
            <a:endParaRPr lang="en-US" sz="1300" dirty="0"/>
          </a:p>
        </p:txBody>
      </p:sp>
      <p:sp>
        <p:nvSpPr>
          <p:cNvPr id="8" name="Text 6"/>
          <p:cNvSpPr/>
          <p:nvPr/>
        </p:nvSpPr>
        <p:spPr>
          <a:xfrm>
            <a:off x="548640" y="9646920"/>
            <a:ext cx="6675120" cy="274320"/>
          </a:xfrm>
          <a:prstGeom prst="rect">
            <a:avLst/>
          </a:prstGeom>
          <a:noFill/>
          <a:ln/>
        </p:spPr>
        <p:txBody>
          <a:bodyPr wrap="square" lIns="0" tIns="0" rIns="0" bIns="0" rtlCol="0" anchor="ctr"/>
          <a:lstStyle/>
          <a:p>
            <a:pPr algn="l" indent="0" marL="0">
              <a:buNone/>
            </a:pPr>
            <a:r>
              <a:rPr lang="en-US" sz="900" spc="300" kern="0" dirty="0">
                <a:solidFill>
                  <a:srgbClr val="C8862E"/>
                </a:solidFill>
                <a:latin typeface="Consolas" pitchFamily="34" charset="0"/>
                <a:ea typeface="Consolas" pitchFamily="34" charset="-122"/>
                <a:cs typeface="Consolas" pitchFamily="34" charset="-120"/>
              </a:rPr>
              <a:t>dugoutlab.com  ·  Free for volunteer coaches.</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EFE6"/>
        </a:solidFill>
      </p:bgPr>
    </p:bg>
    <p:spTree>
      <p:nvGrpSpPr>
        <p:cNvPr id="1" name=""/>
        <p:cNvGrpSpPr/>
        <p:nvPr/>
      </p:nvGrpSpPr>
      <p:grpSpPr>
        <a:xfrm>
          <a:off x="0" y="0"/>
          <a:ext cx="0" cy="0"/>
          <a:chOff x="0" y="0"/>
          <a:chExt cx="0" cy="0"/>
        </a:xfrm>
      </p:grpSpPr>
      <p:sp>
        <p:nvSpPr>
          <p:cNvPr id="2" name="Shape 0"/>
          <p:cNvSpPr/>
          <p:nvPr/>
        </p:nvSpPr>
        <p:spPr>
          <a:xfrm>
            <a:off x="0" y="0"/>
            <a:ext cx="7772400" cy="1097280"/>
          </a:xfrm>
          <a:prstGeom prst="rect">
            <a:avLst/>
          </a:prstGeom>
          <a:solidFill>
            <a:srgbClr val="0F1F18"/>
          </a:solidFill>
          <a:ln w="12700">
            <a:solidFill>
              <a:srgbClr val="0F1F18"/>
            </a:solidFill>
            <a:prstDash val="solid"/>
          </a:ln>
        </p:spPr>
      </p:sp>
      <p:sp>
        <p:nvSpPr>
          <p:cNvPr id="3" name="Shape 1"/>
          <p:cNvSpPr/>
          <p:nvPr/>
        </p:nvSpPr>
        <p:spPr>
          <a:xfrm>
            <a:off x="0" y="1097280"/>
            <a:ext cx="7772400" cy="36576"/>
          </a:xfrm>
          <a:prstGeom prst="rect">
            <a:avLst/>
          </a:prstGeom>
          <a:solidFill>
            <a:srgbClr val="C8862E"/>
          </a:solidFill>
          <a:ln w="12700">
            <a:solidFill>
              <a:srgbClr val="C8862E"/>
            </a:solidFill>
            <a:prstDash val="solid"/>
          </a:ln>
        </p:spPr>
      </p:sp>
      <p:sp>
        <p:nvSpPr>
          <p:cNvPr id="4" name="Text 2"/>
          <p:cNvSpPr/>
          <p:nvPr/>
        </p:nvSpPr>
        <p:spPr>
          <a:xfrm>
            <a:off x="502920" y="384048"/>
            <a:ext cx="2743200" cy="365760"/>
          </a:xfrm>
          <a:prstGeom prst="rect">
            <a:avLst/>
          </a:prstGeom>
          <a:noFill/>
          <a:ln/>
        </p:spPr>
        <p:txBody>
          <a:bodyPr wrap="square" lIns="0" tIns="0" rIns="0" bIns="0" rtlCol="0" anchor="ctr"/>
          <a:lstStyle/>
          <a:p>
            <a:pPr indent="0" marL="0">
              <a:buNone/>
            </a:pPr>
            <a:r>
              <a:rPr lang="en-US" sz="1800" b="1" dirty="0">
                <a:solidFill>
                  <a:srgbClr val="F4EFE6"/>
                </a:solidFill>
                <a:latin typeface="Palatino" pitchFamily="34" charset="0"/>
                <a:ea typeface="Palatino" pitchFamily="34" charset="-122"/>
                <a:cs typeface="Palatino" pitchFamily="34" charset="-120"/>
              </a:rPr>
              <a:t>Dugout</a:t>
            </a:r>
            <a:pPr indent="0" marL="0">
              <a:buNone/>
            </a:pPr>
            <a:r>
              <a:rPr lang="en-US" sz="1800" i="1" dirty="0">
                <a:solidFill>
                  <a:srgbClr val="C8862E"/>
                </a:solidFill>
                <a:latin typeface="Palatino" pitchFamily="34" charset="0"/>
                <a:ea typeface="Palatino" pitchFamily="34" charset="-122"/>
                <a:cs typeface="Palatino" pitchFamily="34" charset="-120"/>
              </a:rPr>
              <a:t>Lab</a:t>
            </a:r>
            <a:endParaRPr lang="en-US" sz="1800" dirty="0"/>
          </a:p>
        </p:txBody>
      </p:sp>
      <p:sp>
        <p:nvSpPr>
          <p:cNvPr id="5" name="Text 3"/>
          <p:cNvSpPr/>
          <p:nvPr/>
        </p:nvSpPr>
        <p:spPr>
          <a:xfrm>
            <a:off x="4114800" y="411480"/>
            <a:ext cx="3154680" cy="320040"/>
          </a:xfrm>
          <a:prstGeom prst="rect">
            <a:avLst/>
          </a:prstGeom>
          <a:noFill/>
          <a:ln/>
        </p:spPr>
        <p:txBody>
          <a:bodyPr wrap="square" lIns="0" tIns="0" rIns="0" bIns="0" rtlCol="0" anchor="ctr"/>
          <a:lstStyle/>
          <a:p>
            <a:pPr algn="r" indent="0" marL="0">
              <a:buNone/>
            </a:pPr>
            <a:r>
              <a:rPr lang="en-US" sz="900" b="1" spc="400" kern="0" dirty="0">
                <a:solidFill>
                  <a:srgbClr val="C8862E"/>
                </a:solidFill>
                <a:latin typeface="Consolas" pitchFamily="34" charset="0"/>
                <a:ea typeface="Consolas" pitchFamily="34" charset="-122"/>
                <a:cs typeface="Consolas" pitchFamily="34" charset="-120"/>
              </a:rPr>
              <a:t>EFFORT &amp; GRIT</a:t>
            </a:r>
            <a:endParaRPr lang="en-US" sz="900" dirty="0"/>
          </a:p>
        </p:txBody>
      </p:sp>
      <p:sp>
        <p:nvSpPr>
          <p:cNvPr id="6" name="Text 4"/>
          <p:cNvSpPr/>
          <p:nvPr/>
        </p:nvSpPr>
        <p:spPr>
          <a:xfrm>
            <a:off x="548640" y="1691640"/>
            <a:ext cx="6675120" cy="320040"/>
          </a:xfrm>
          <a:prstGeom prst="rect">
            <a:avLst/>
          </a:prstGeom>
          <a:noFill/>
          <a:ln/>
        </p:spPr>
        <p:txBody>
          <a:bodyPr wrap="square" lIns="0" tIns="0" rIns="0" bIns="0" rtlCol="0" anchor="ctr"/>
          <a:lstStyle/>
          <a:p>
            <a:pPr algn="l" indent="0" marL="0">
              <a:buNone/>
            </a:pPr>
            <a:r>
              <a:rPr lang="en-US" sz="1000" b="1" spc="500" kern="0" dirty="0">
                <a:solidFill>
                  <a:srgbClr val="A06E1F"/>
                </a:solidFill>
                <a:latin typeface="Consolas" pitchFamily="34" charset="0"/>
                <a:ea typeface="Consolas" pitchFamily="34" charset="-122"/>
                <a:cs typeface="Consolas" pitchFamily="34" charset="-120"/>
              </a:rPr>
              <a:t>AWARDED TO</a:t>
            </a:r>
            <a:endParaRPr lang="en-US" sz="1000" dirty="0"/>
          </a:p>
        </p:txBody>
      </p:sp>
      <p:sp>
        <p:nvSpPr>
          <p:cNvPr id="7" name="Text 5"/>
          <p:cNvSpPr/>
          <p:nvPr/>
        </p:nvSpPr>
        <p:spPr>
          <a:xfrm>
            <a:off x="548640" y="2057400"/>
            <a:ext cx="6675120" cy="1280160"/>
          </a:xfrm>
          <a:prstGeom prst="rect">
            <a:avLst/>
          </a:prstGeom>
          <a:noFill/>
          <a:ln/>
        </p:spPr>
        <p:txBody>
          <a:bodyPr wrap="square" lIns="0" tIns="0" rIns="0" bIns="0" rtlCol="0" anchor="ctr"/>
          <a:lstStyle/>
          <a:p>
            <a:pPr algn="l" indent="0" marL="0">
              <a:buNone/>
            </a:pPr>
            <a:r>
              <a:rPr lang="en-US" sz="5600" i="1" dirty="0">
                <a:solidFill>
                  <a:srgbClr val="0F1F18"/>
                </a:solidFill>
                <a:latin typeface="Palatino" pitchFamily="34" charset="0"/>
                <a:ea typeface="Palatino" pitchFamily="34" charset="-122"/>
                <a:cs typeface="Palatino" pitchFamily="34" charset="-120"/>
              </a:rPr>
              <a:t>The Hustle Award</a:t>
            </a:r>
            <a:endParaRPr lang="en-US" sz="5600" dirty="0"/>
          </a:p>
        </p:txBody>
      </p:sp>
      <p:sp>
        <p:nvSpPr>
          <p:cNvPr id="8" name="Text 6"/>
          <p:cNvSpPr/>
          <p:nvPr/>
        </p:nvSpPr>
        <p:spPr>
          <a:xfrm>
            <a:off x="548640" y="3383280"/>
            <a:ext cx="6675120" cy="457200"/>
          </a:xfrm>
          <a:prstGeom prst="rect">
            <a:avLst/>
          </a:prstGeom>
          <a:noFill/>
          <a:ln/>
        </p:spPr>
        <p:txBody>
          <a:bodyPr wrap="square" lIns="0" tIns="0" rIns="0" bIns="0" rtlCol="0" anchor="ctr"/>
          <a:lstStyle/>
          <a:p>
            <a:pPr algn="l" indent="0" marL="0">
              <a:buNone/>
            </a:pPr>
            <a:r>
              <a:rPr lang="en-US" sz="1700" dirty="0">
                <a:solidFill>
                  <a:srgbClr val="5B574C"/>
                </a:solidFill>
                <a:latin typeface="Palatino" pitchFamily="34" charset="0"/>
                <a:ea typeface="Palatino" pitchFamily="34" charset="-122"/>
                <a:cs typeface="Palatino" pitchFamily="34" charset="-120"/>
              </a:rPr>
              <a:t>For the player who never stopped running.</a:t>
            </a:r>
            <a:endParaRPr lang="en-US" sz="1700" dirty="0"/>
          </a:p>
        </p:txBody>
      </p:sp>
      <p:sp>
        <p:nvSpPr>
          <p:cNvPr id="9" name="Text 7"/>
          <p:cNvSpPr/>
          <p:nvPr/>
        </p:nvSpPr>
        <p:spPr>
          <a:xfrm>
            <a:off x="548640" y="4206240"/>
            <a:ext cx="6675120" cy="274320"/>
          </a:xfrm>
          <a:prstGeom prst="rect">
            <a:avLst/>
          </a:prstGeom>
          <a:noFill/>
          <a:ln/>
        </p:spPr>
        <p:txBody>
          <a:bodyPr wrap="square" lIns="0" tIns="0" rIns="0" bIns="0" rtlCol="0" anchor="ctr"/>
          <a:lstStyle/>
          <a:p>
            <a:pPr algn="l" indent="0" marL="0">
              <a:buNone/>
            </a:pPr>
            <a:r>
              <a:rPr lang="en-US" sz="900" b="1" spc="500" kern="0" dirty="0">
                <a:solidFill>
                  <a:srgbClr val="A06E1F"/>
                </a:solidFill>
                <a:latin typeface="Consolas" pitchFamily="34" charset="0"/>
                <a:ea typeface="Consolas" pitchFamily="34" charset="-122"/>
                <a:cs typeface="Consolas" pitchFamily="34" charset="-120"/>
              </a:rPr>
              <a:t>PLAYER NAME</a:t>
            </a:r>
            <a:endParaRPr lang="en-US" sz="900" dirty="0"/>
          </a:p>
        </p:txBody>
      </p:sp>
      <p:sp>
        <p:nvSpPr>
          <p:cNvPr id="10" name="Shape 8"/>
          <p:cNvSpPr/>
          <p:nvPr/>
        </p:nvSpPr>
        <p:spPr>
          <a:xfrm>
            <a:off x="548640" y="5074920"/>
            <a:ext cx="6675120" cy="0"/>
          </a:xfrm>
          <a:prstGeom prst="line">
            <a:avLst/>
          </a:prstGeom>
          <a:noFill/>
          <a:ln w="25400">
            <a:solidFill>
              <a:srgbClr val="0F1F18"/>
            </a:solidFill>
            <a:prstDash val="solid"/>
          </a:ln>
        </p:spPr>
      </p:sp>
      <p:sp>
        <p:nvSpPr>
          <p:cNvPr id="11" name="Text 9"/>
          <p:cNvSpPr/>
          <p:nvPr/>
        </p:nvSpPr>
        <p:spPr>
          <a:xfrm>
            <a:off x="548640" y="5120640"/>
            <a:ext cx="6675120" cy="274320"/>
          </a:xfrm>
          <a:prstGeom prst="rect">
            <a:avLst/>
          </a:prstGeom>
          <a:noFill/>
          <a:ln/>
        </p:spPr>
        <p:txBody>
          <a:bodyPr wrap="square" lIns="0" tIns="0" rIns="0" bIns="0" rtlCol="0" anchor="ctr"/>
          <a:lstStyle/>
          <a:p>
            <a:pPr algn="l" indent="0" marL="0">
              <a:buNone/>
            </a:pPr>
            <a:r>
              <a:rPr lang="en-US" sz="1100" i="1" dirty="0">
                <a:solidFill>
                  <a:srgbClr val="A09A8D"/>
                </a:solidFill>
                <a:latin typeface="Palatino" pitchFamily="34" charset="0"/>
                <a:ea typeface="Palatino" pitchFamily="34" charset="-122"/>
                <a:cs typeface="Palatino" pitchFamily="34" charset="-120"/>
              </a:rPr>
              <a:t>(enter player name)</a:t>
            </a:r>
            <a:endParaRPr lang="en-US" sz="1100" dirty="0"/>
          </a:p>
        </p:txBody>
      </p:sp>
      <p:sp>
        <p:nvSpPr>
          <p:cNvPr id="12" name="Text 10"/>
          <p:cNvSpPr/>
          <p:nvPr/>
        </p:nvSpPr>
        <p:spPr>
          <a:xfrm>
            <a:off x="548640" y="5440680"/>
            <a:ext cx="6675120" cy="274320"/>
          </a:xfrm>
          <a:prstGeom prst="rect">
            <a:avLst/>
          </a:prstGeom>
          <a:noFill/>
          <a:ln/>
        </p:spPr>
        <p:txBody>
          <a:bodyPr wrap="square" lIns="0" tIns="0" rIns="0" bIns="0" rtlCol="0" anchor="ctr"/>
          <a:lstStyle/>
          <a:p>
            <a:pPr algn="l" indent="0" marL="0">
              <a:buNone/>
            </a:pPr>
            <a:r>
              <a:rPr lang="en-US" sz="900" b="1" spc="500" kern="0" dirty="0">
                <a:solidFill>
                  <a:srgbClr val="A06E1F"/>
                </a:solidFill>
                <a:latin typeface="Consolas" pitchFamily="34" charset="0"/>
                <a:ea typeface="Consolas" pitchFamily="34" charset="-122"/>
                <a:cs typeface="Consolas" pitchFamily="34" charset="-120"/>
              </a:rPr>
              <a:t>WHY THEY WON</a:t>
            </a:r>
            <a:endParaRPr lang="en-US" sz="900" dirty="0"/>
          </a:p>
        </p:txBody>
      </p:sp>
      <p:sp>
        <p:nvSpPr>
          <p:cNvPr id="13" name="Shape 11"/>
          <p:cNvSpPr/>
          <p:nvPr/>
        </p:nvSpPr>
        <p:spPr>
          <a:xfrm>
            <a:off x="548640" y="5989320"/>
            <a:ext cx="6675120" cy="0"/>
          </a:xfrm>
          <a:prstGeom prst="line">
            <a:avLst/>
          </a:prstGeom>
          <a:noFill/>
          <a:ln w="15875">
            <a:solidFill>
              <a:srgbClr val="8B8478"/>
            </a:solidFill>
            <a:prstDash val="solid"/>
          </a:ln>
        </p:spPr>
      </p:sp>
      <p:sp>
        <p:nvSpPr>
          <p:cNvPr id="14" name="Shape 12"/>
          <p:cNvSpPr/>
          <p:nvPr/>
        </p:nvSpPr>
        <p:spPr>
          <a:xfrm>
            <a:off x="548640" y="6492240"/>
            <a:ext cx="6675120" cy="0"/>
          </a:xfrm>
          <a:prstGeom prst="line">
            <a:avLst/>
          </a:prstGeom>
          <a:noFill/>
          <a:ln w="15875">
            <a:solidFill>
              <a:srgbClr val="8B8478"/>
            </a:solidFill>
            <a:prstDash val="solid"/>
          </a:ln>
        </p:spPr>
      </p:sp>
      <p:sp>
        <p:nvSpPr>
          <p:cNvPr id="15" name="Shape 13"/>
          <p:cNvSpPr/>
          <p:nvPr/>
        </p:nvSpPr>
        <p:spPr>
          <a:xfrm>
            <a:off x="548640" y="6995160"/>
            <a:ext cx="6675120" cy="0"/>
          </a:xfrm>
          <a:prstGeom prst="line">
            <a:avLst/>
          </a:prstGeom>
          <a:noFill/>
          <a:ln w="15875">
            <a:solidFill>
              <a:srgbClr val="8B8478"/>
            </a:solidFill>
            <a:prstDash val="solid"/>
          </a:ln>
        </p:spPr>
      </p:sp>
      <p:sp>
        <p:nvSpPr>
          <p:cNvPr id="16" name="Shape 14"/>
          <p:cNvSpPr/>
          <p:nvPr/>
        </p:nvSpPr>
        <p:spPr>
          <a:xfrm>
            <a:off x="548640" y="7452360"/>
            <a:ext cx="6675120" cy="2011680"/>
          </a:xfrm>
          <a:prstGeom prst="rect">
            <a:avLst/>
          </a:prstGeom>
          <a:solidFill>
            <a:srgbClr val="FBF8F1"/>
          </a:solidFill>
          <a:ln w="9525">
            <a:solidFill>
              <a:srgbClr val="D8D0BF"/>
            </a:solidFill>
            <a:prstDash val="solid"/>
          </a:ln>
        </p:spPr>
      </p:sp>
      <p:sp>
        <p:nvSpPr>
          <p:cNvPr id="17" name="Text 15"/>
          <p:cNvSpPr/>
          <p:nvPr/>
        </p:nvSpPr>
        <p:spPr>
          <a:xfrm>
            <a:off x="777240" y="7562088"/>
            <a:ext cx="6400800" cy="256032"/>
          </a:xfrm>
          <a:prstGeom prst="rect">
            <a:avLst/>
          </a:prstGeom>
          <a:noFill/>
          <a:ln/>
        </p:spPr>
        <p:txBody>
          <a:bodyPr wrap="square" lIns="0" tIns="0" rIns="0" bIns="0" rtlCol="0" anchor="ctr"/>
          <a:lstStyle/>
          <a:p>
            <a:pPr algn="l" indent="0" marL="0">
              <a:buNone/>
            </a:pPr>
            <a:r>
              <a:rPr lang="en-US" sz="850" b="1" spc="400" kern="0" dirty="0">
                <a:solidFill>
                  <a:srgbClr val="A06E1F"/>
                </a:solidFill>
                <a:latin typeface="Consolas" pitchFamily="34" charset="0"/>
                <a:ea typeface="Consolas" pitchFamily="34" charset="-122"/>
                <a:cs typeface="Consolas" pitchFamily="34" charset="-120"/>
              </a:rPr>
              <a:t>SUGGESTED VARIATIONS</a:t>
            </a:r>
            <a:endParaRPr lang="en-US" sz="850" dirty="0"/>
          </a:p>
        </p:txBody>
      </p:sp>
      <p:sp>
        <p:nvSpPr>
          <p:cNvPr id="18" name="Text 16"/>
          <p:cNvSpPr/>
          <p:nvPr/>
        </p:nvSpPr>
        <p:spPr>
          <a:xfrm>
            <a:off x="777240" y="7808976"/>
            <a:ext cx="6400800" cy="201168"/>
          </a:xfrm>
          <a:prstGeom prst="rect">
            <a:avLst/>
          </a:prstGeom>
          <a:noFill/>
          <a:ln/>
        </p:spPr>
        <p:txBody>
          <a:bodyPr wrap="square" lIns="0" tIns="0" rIns="0" bIns="0" rtlCol="0" anchor="ctr"/>
          <a:lstStyle/>
          <a:p>
            <a:pPr algn="l" indent="0" marL="0">
              <a:buNone/>
            </a:pPr>
            <a:r>
              <a:rPr lang="en-US" sz="900" i="1" dirty="0">
                <a:solidFill>
                  <a:srgbClr val="5B574C"/>
                </a:solidFill>
                <a:latin typeface="Calibri" pitchFamily="34" charset="0"/>
                <a:ea typeface="Calibri" pitchFamily="34" charset="-122"/>
                <a:cs typeface="Calibri" pitchFamily="34" charset="-120"/>
              </a:rPr>
              <a:t>Other names you could give this award:</a:t>
            </a:r>
            <a:endParaRPr lang="en-US" sz="900" dirty="0"/>
          </a:p>
        </p:txBody>
      </p:sp>
      <p:sp>
        <p:nvSpPr>
          <p:cNvPr id="19" name="Text 17"/>
          <p:cNvSpPr/>
          <p:nvPr/>
        </p:nvSpPr>
        <p:spPr>
          <a:xfrm>
            <a:off x="777240" y="8001000"/>
            <a:ext cx="6400800" cy="228600"/>
          </a:xfrm>
          <a:prstGeom prst="rect">
            <a:avLst/>
          </a:prstGeom>
          <a:noFill/>
          <a:ln/>
        </p:spPr>
        <p:txBody>
          <a:bodyPr wrap="square" lIns="0" tIns="0" rIns="0" bIns="0" rtlCol="0" anchor="ctr"/>
          <a:lstStyle/>
          <a:p>
            <a:pPr algn="l" indent="0" marL="0">
              <a:buNone/>
            </a:pPr>
            <a:r>
              <a:rPr lang="en-US" sz="1000" b="1" dirty="0">
                <a:solidFill>
                  <a:srgbClr val="0F1F18"/>
                </a:solidFill>
                <a:latin typeface="Calibri" pitchFamily="34" charset="0"/>
                <a:ea typeface="Calibri" pitchFamily="34" charset="-122"/>
                <a:cs typeface="Calibri" pitchFamily="34" charset="-120"/>
              </a:rPr>
              <a:t>First-One-On-The-Field Award  ·  Sprint-To-First Award  ·  The Engine Award</a:t>
            </a:r>
            <a:endParaRPr lang="en-US" sz="1000" dirty="0"/>
          </a:p>
        </p:txBody>
      </p:sp>
      <p:sp>
        <p:nvSpPr>
          <p:cNvPr id="20" name="Text 18"/>
          <p:cNvSpPr/>
          <p:nvPr/>
        </p:nvSpPr>
        <p:spPr>
          <a:xfrm>
            <a:off x="777240" y="8321040"/>
            <a:ext cx="6400800" cy="201168"/>
          </a:xfrm>
          <a:prstGeom prst="rect">
            <a:avLst/>
          </a:prstGeom>
          <a:noFill/>
          <a:ln/>
        </p:spPr>
        <p:txBody>
          <a:bodyPr wrap="square" lIns="0" tIns="0" rIns="0" bIns="0" rtlCol="0" anchor="ctr"/>
          <a:lstStyle/>
          <a:p>
            <a:pPr algn="l" indent="0" marL="0">
              <a:buNone/>
            </a:pPr>
            <a:r>
              <a:rPr lang="en-US" sz="900" i="1" dirty="0">
                <a:solidFill>
                  <a:srgbClr val="5B574C"/>
                </a:solidFill>
                <a:latin typeface="Calibri" pitchFamily="34" charset="0"/>
                <a:ea typeface="Calibri" pitchFamily="34" charset="-122"/>
                <a:cs typeface="Calibri" pitchFamily="34" charset="-120"/>
              </a:rPr>
              <a:t>Suggestions for the blurb:</a:t>
            </a:r>
            <a:endParaRPr lang="en-US" sz="900" dirty="0"/>
          </a:p>
        </p:txBody>
      </p:sp>
      <p:sp>
        <p:nvSpPr>
          <p:cNvPr id="21" name="Text 19"/>
          <p:cNvSpPr/>
          <p:nvPr/>
        </p:nvSpPr>
        <p:spPr>
          <a:xfrm>
            <a:off x="777240" y="8522208"/>
            <a:ext cx="6400800" cy="914400"/>
          </a:xfrm>
          <a:prstGeom prst="rect">
            <a:avLst/>
          </a:prstGeom>
          <a:noFill/>
          <a:ln/>
        </p:spPr>
        <p:txBody>
          <a:bodyPr wrap="square" lIns="0" tIns="0" rIns="0" bIns="0" rtlCol="0" anchor="ctr"/>
          <a:lstStyle/>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Ran out every single ground ball, all season long.</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First to practice, last to leave.</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Backed up every play, every inning.</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Sprinted from the dugout to their position. Every time.</a:t>
            </a:r>
            <a:endParaRPr lang="en-US" sz="900" dirty="0"/>
          </a:p>
        </p:txBody>
      </p:sp>
      <p:sp>
        <p:nvSpPr>
          <p:cNvPr id="22" name="Text 20"/>
          <p:cNvSpPr/>
          <p:nvPr/>
        </p:nvSpPr>
        <p:spPr>
          <a:xfrm>
            <a:off x="548640" y="9646920"/>
            <a:ext cx="3657600" cy="274320"/>
          </a:xfrm>
          <a:prstGeom prst="rect">
            <a:avLst/>
          </a:prstGeom>
          <a:noFill/>
          <a:ln/>
        </p:spPr>
        <p:txBody>
          <a:bodyPr wrap="square" lIns="0" tIns="0" rIns="0" bIns="0" rtlCol="0" anchor="ctr"/>
          <a:lstStyle/>
          <a:p>
            <a:pPr algn="l" indent="0" marL="0">
              <a:buNone/>
            </a:pPr>
            <a:r>
              <a:rPr lang="en-US" sz="800" spc="200" kern="0" dirty="0">
                <a:solidFill>
                  <a:srgbClr val="8B8478"/>
                </a:solidFill>
                <a:latin typeface="Consolas" pitchFamily="34" charset="0"/>
                <a:ea typeface="Consolas" pitchFamily="34" charset="-122"/>
                <a:cs typeface="Consolas" pitchFamily="34" charset="-120"/>
              </a:rPr>
              <a:t>dugoutlab.com</a:t>
            </a:r>
            <a:endParaRPr lang="en-US" sz="800" dirty="0"/>
          </a:p>
        </p:txBody>
      </p:sp>
      <p:sp>
        <p:nvSpPr>
          <p:cNvPr id="23" name="Text 21"/>
          <p:cNvSpPr/>
          <p:nvPr/>
        </p:nvSpPr>
        <p:spPr>
          <a:xfrm>
            <a:off x="4114800" y="9646920"/>
            <a:ext cx="3154680" cy="274320"/>
          </a:xfrm>
          <a:prstGeom prst="rect">
            <a:avLst/>
          </a:prstGeom>
          <a:noFill/>
          <a:ln/>
        </p:spPr>
        <p:txBody>
          <a:bodyPr wrap="square" lIns="0" tIns="0" rIns="0" bIns="0" rtlCol="0" anchor="ctr"/>
          <a:lstStyle/>
          <a:p>
            <a:pPr algn="r" indent="0" marL="0">
              <a:buNone/>
            </a:pPr>
            <a:r>
              <a:rPr lang="en-US" sz="800" spc="200" kern="0" dirty="0">
                <a:solidFill>
                  <a:srgbClr val="8B8478"/>
                </a:solidFill>
                <a:latin typeface="Consolas" pitchFamily="34" charset="0"/>
                <a:ea typeface="Consolas" pitchFamily="34" charset="-122"/>
                <a:cs typeface="Consolas" pitchFamily="34" charset="-120"/>
              </a:rPr>
              <a:t>Award 1 of 11</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EFE6"/>
        </a:solidFill>
      </p:bgPr>
    </p:bg>
    <p:spTree>
      <p:nvGrpSpPr>
        <p:cNvPr id="1" name=""/>
        <p:cNvGrpSpPr/>
        <p:nvPr/>
      </p:nvGrpSpPr>
      <p:grpSpPr>
        <a:xfrm>
          <a:off x="0" y="0"/>
          <a:ext cx="0" cy="0"/>
          <a:chOff x="0" y="0"/>
          <a:chExt cx="0" cy="0"/>
        </a:xfrm>
      </p:grpSpPr>
      <p:sp>
        <p:nvSpPr>
          <p:cNvPr id="2" name="Shape 0"/>
          <p:cNvSpPr/>
          <p:nvPr/>
        </p:nvSpPr>
        <p:spPr>
          <a:xfrm>
            <a:off x="0" y="0"/>
            <a:ext cx="7772400" cy="1097280"/>
          </a:xfrm>
          <a:prstGeom prst="rect">
            <a:avLst/>
          </a:prstGeom>
          <a:solidFill>
            <a:srgbClr val="0F1F18"/>
          </a:solidFill>
          <a:ln w="12700">
            <a:solidFill>
              <a:srgbClr val="0F1F18"/>
            </a:solidFill>
            <a:prstDash val="solid"/>
          </a:ln>
        </p:spPr>
      </p:sp>
      <p:sp>
        <p:nvSpPr>
          <p:cNvPr id="3" name="Shape 1"/>
          <p:cNvSpPr/>
          <p:nvPr/>
        </p:nvSpPr>
        <p:spPr>
          <a:xfrm>
            <a:off x="0" y="1097280"/>
            <a:ext cx="7772400" cy="36576"/>
          </a:xfrm>
          <a:prstGeom prst="rect">
            <a:avLst/>
          </a:prstGeom>
          <a:solidFill>
            <a:srgbClr val="C8862E"/>
          </a:solidFill>
          <a:ln w="12700">
            <a:solidFill>
              <a:srgbClr val="C8862E"/>
            </a:solidFill>
            <a:prstDash val="solid"/>
          </a:ln>
        </p:spPr>
      </p:sp>
      <p:sp>
        <p:nvSpPr>
          <p:cNvPr id="4" name="Text 2"/>
          <p:cNvSpPr/>
          <p:nvPr/>
        </p:nvSpPr>
        <p:spPr>
          <a:xfrm>
            <a:off x="502920" y="384048"/>
            <a:ext cx="2743200" cy="365760"/>
          </a:xfrm>
          <a:prstGeom prst="rect">
            <a:avLst/>
          </a:prstGeom>
          <a:noFill/>
          <a:ln/>
        </p:spPr>
        <p:txBody>
          <a:bodyPr wrap="square" lIns="0" tIns="0" rIns="0" bIns="0" rtlCol="0" anchor="ctr"/>
          <a:lstStyle/>
          <a:p>
            <a:pPr indent="0" marL="0">
              <a:buNone/>
            </a:pPr>
            <a:r>
              <a:rPr lang="en-US" sz="1800" b="1" dirty="0">
                <a:solidFill>
                  <a:srgbClr val="F4EFE6"/>
                </a:solidFill>
                <a:latin typeface="Palatino" pitchFamily="34" charset="0"/>
                <a:ea typeface="Palatino" pitchFamily="34" charset="-122"/>
                <a:cs typeface="Palatino" pitchFamily="34" charset="-120"/>
              </a:rPr>
              <a:t>Dugout</a:t>
            </a:r>
            <a:pPr indent="0" marL="0">
              <a:buNone/>
            </a:pPr>
            <a:r>
              <a:rPr lang="en-US" sz="1800" i="1" dirty="0">
                <a:solidFill>
                  <a:srgbClr val="C8862E"/>
                </a:solidFill>
                <a:latin typeface="Palatino" pitchFamily="34" charset="0"/>
                <a:ea typeface="Palatino" pitchFamily="34" charset="-122"/>
                <a:cs typeface="Palatino" pitchFamily="34" charset="-120"/>
              </a:rPr>
              <a:t>Lab</a:t>
            </a:r>
            <a:endParaRPr lang="en-US" sz="1800" dirty="0"/>
          </a:p>
        </p:txBody>
      </p:sp>
      <p:sp>
        <p:nvSpPr>
          <p:cNvPr id="5" name="Text 3"/>
          <p:cNvSpPr/>
          <p:nvPr/>
        </p:nvSpPr>
        <p:spPr>
          <a:xfrm>
            <a:off x="4114800" y="411480"/>
            <a:ext cx="3154680" cy="320040"/>
          </a:xfrm>
          <a:prstGeom prst="rect">
            <a:avLst/>
          </a:prstGeom>
          <a:noFill/>
          <a:ln/>
        </p:spPr>
        <p:txBody>
          <a:bodyPr wrap="square" lIns="0" tIns="0" rIns="0" bIns="0" rtlCol="0" anchor="ctr"/>
          <a:lstStyle/>
          <a:p>
            <a:pPr algn="r" indent="0" marL="0">
              <a:buNone/>
            </a:pPr>
            <a:r>
              <a:rPr lang="en-US" sz="900" b="1" spc="400" kern="0" dirty="0">
                <a:solidFill>
                  <a:srgbClr val="C8862E"/>
                </a:solidFill>
                <a:latin typeface="Consolas" pitchFamily="34" charset="0"/>
                <a:ea typeface="Consolas" pitchFamily="34" charset="-122"/>
                <a:cs typeface="Consolas" pitchFamily="34" charset="-120"/>
              </a:rPr>
              <a:t>EFFORT &amp; GRIT</a:t>
            </a:r>
            <a:endParaRPr lang="en-US" sz="900" dirty="0"/>
          </a:p>
        </p:txBody>
      </p:sp>
      <p:sp>
        <p:nvSpPr>
          <p:cNvPr id="6" name="Text 4"/>
          <p:cNvSpPr/>
          <p:nvPr/>
        </p:nvSpPr>
        <p:spPr>
          <a:xfrm>
            <a:off x="548640" y="1691640"/>
            <a:ext cx="6675120" cy="320040"/>
          </a:xfrm>
          <a:prstGeom prst="rect">
            <a:avLst/>
          </a:prstGeom>
          <a:noFill/>
          <a:ln/>
        </p:spPr>
        <p:txBody>
          <a:bodyPr wrap="square" lIns="0" tIns="0" rIns="0" bIns="0" rtlCol="0" anchor="ctr"/>
          <a:lstStyle/>
          <a:p>
            <a:pPr algn="l" indent="0" marL="0">
              <a:buNone/>
            </a:pPr>
            <a:r>
              <a:rPr lang="en-US" sz="1000" b="1" spc="500" kern="0" dirty="0">
                <a:solidFill>
                  <a:srgbClr val="A06E1F"/>
                </a:solidFill>
                <a:latin typeface="Consolas" pitchFamily="34" charset="0"/>
                <a:ea typeface="Consolas" pitchFamily="34" charset="-122"/>
                <a:cs typeface="Consolas" pitchFamily="34" charset="-120"/>
              </a:rPr>
              <a:t>AWARDED TO</a:t>
            </a:r>
            <a:endParaRPr lang="en-US" sz="1000" dirty="0"/>
          </a:p>
        </p:txBody>
      </p:sp>
      <p:sp>
        <p:nvSpPr>
          <p:cNvPr id="7" name="Text 5"/>
          <p:cNvSpPr/>
          <p:nvPr/>
        </p:nvSpPr>
        <p:spPr>
          <a:xfrm>
            <a:off x="548640" y="2057400"/>
            <a:ext cx="6675120" cy="1280160"/>
          </a:xfrm>
          <a:prstGeom prst="rect">
            <a:avLst/>
          </a:prstGeom>
          <a:noFill/>
          <a:ln/>
        </p:spPr>
        <p:txBody>
          <a:bodyPr wrap="square" lIns="0" tIns="0" rIns="0" bIns="0" rtlCol="0" anchor="ctr"/>
          <a:lstStyle/>
          <a:p>
            <a:pPr algn="l" indent="0" marL="0">
              <a:buNone/>
            </a:pPr>
            <a:r>
              <a:rPr lang="en-US" sz="5600" i="1" dirty="0">
                <a:solidFill>
                  <a:srgbClr val="0F1F18"/>
                </a:solidFill>
                <a:latin typeface="Palatino" pitchFamily="34" charset="0"/>
                <a:ea typeface="Palatino" pitchFamily="34" charset="-122"/>
                <a:cs typeface="Palatino" pitchFamily="34" charset="-120"/>
              </a:rPr>
              <a:t>The Bear Award</a:t>
            </a:r>
            <a:endParaRPr lang="en-US" sz="5600" dirty="0"/>
          </a:p>
        </p:txBody>
      </p:sp>
      <p:sp>
        <p:nvSpPr>
          <p:cNvPr id="8" name="Text 6"/>
          <p:cNvSpPr/>
          <p:nvPr/>
        </p:nvSpPr>
        <p:spPr>
          <a:xfrm>
            <a:off x="548640" y="3383280"/>
            <a:ext cx="6675120" cy="457200"/>
          </a:xfrm>
          <a:prstGeom prst="rect">
            <a:avLst/>
          </a:prstGeom>
          <a:noFill/>
          <a:ln/>
        </p:spPr>
        <p:txBody>
          <a:bodyPr wrap="square" lIns="0" tIns="0" rIns="0" bIns="0" rtlCol="0" anchor="ctr"/>
          <a:lstStyle/>
          <a:p>
            <a:pPr algn="l" indent="0" marL="0">
              <a:buNone/>
            </a:pPr>
            <a:r>
              <a:rPr lang="en-US" sz="1700" dirty="0">
                <a:solidFill>
                  <a:srgbClr val="5B574C"/>
                </a:solidFill>
                <a:latin typeface="Palatino" pitchFamily="34" charset="0"/>
                <a:ea typeface="Palatino" pitchFamily="34" charset="-122"/>
                <a:cs typeface="Palatino" pitchFamily="34" charset="-120"/>
              </a:rPr>
              <a:t>For the player who climbed back in the ring.</a:t>
            </a:r>
            <a:endParaRPr lang="en-US" sz="1700" dirty="0"/>
          </a:p>
        </p:txBody>
      </p:sp>
      <p:sp>
        <p:nvSpPr>
          <p:cNvPr id="9" name="Text 7"/>
          <p:cNvSpPr/>
          <p:nvPr/>
        </p:nvSpPr>
        <p:spPr>
          <a:xfrm>
            <a:off x="548640" y="4206240"/>
            <a:ext cx="6675120" cy="274320"/>
          </a:xfrm>
          <a:prstGeom prst="rect">
            <a:avLst/>
          </a:prstGeom>
          <a:noFill/>
          <a:ln/>
        </p:spPr>
        <p:txBody>
          <a:bodyPr wrap="square" lIns="0" tIns="0" rIns="0" bIns="0" rtlCol="0" anchor="ctr"/>
          <a:lstStyle/>
          <a:p>
            <a:pPr algn="l" indent="0" marL="0">
              <a:buNone/>
            </a:pPr>
            <a:r>
              <a:rPr lang="en-US" sz="900" b="1" spc="500" kern="0" dirty="0">
                <a:solidFill>
                  <a:srgbClr val="A06E1F"/>
                </a:solidFill>
                <a:latin typeface="Consolas" pitchFamily="34" charset="0"/>
                <a:ea typeface="Consolas" pitchFamily="34" charset="-122"/>
                <a:cs typeface="Consolas" pitchFamily="34" charset="-120"/>
              </a:rPr>
              <a:t>PLAYER NAME</a:t>
            </a:r>
            <a:endParaRPr lang="en-US" sz="900" dirty="0"/>
          </a:p>
        </p:txBody>
      </p:sp>
      <p:sp>
        <p:nvSpPr>
          <p:cNvPr id="10" name="Shape 8"/>
          <p:cNvSpPr/>
          <p:nvPr/>
        </p:nvSpPr>
        <p:spPr>
          <a:xfrm>
            <a:off x="548640" y="5074920"/>
            <a:ext cx="6675120" cy="0"/>
          </a:xfrm>
          <a:prstGeom prst="line">
            <a:avLst/>
          </a:prstGeom>
          <a:noFill/>
          <a:ln w="25400">
            <a:solidFill>
              <a:srgbClr val="0F1F18"/>
            </a:solidFill>
            <a:prstDash val="solid"/>
          </a:ln>
        </p:spPr>
      </p:sp>
      <p:sp>
        <p:nvSpPr>
          <p:cNvPr id="11" name="Text 9"/>
          <p:cNvSpPr/>
          <p:nvPr/>
        </p:nvSpPr>
        <p:spPr>
          <a:xfrm>
            <a:off x="548640" y="5120640"/>
            <a:ext cx="6675120" cy="274320"/>
          </a:xfrm>
          <a:prstGeom prst="rect">
            <a:avLst/>
          </a:prstGeom>
          <a:noFill/>
          <a:ln/>
        </p:spPr>
        <p:txBody>
          <a:bodyPr wrap="square" lIns="0" tIns="0" rIns="0" bIns="0" rtlCol="0" anchor="ctr"/>
          <a:lstStyle/>
          <a:p>
            <a:pPr algn="l" indent="0" marL="0">
              <a:buNone/>
            </a:pPr>
            <a:r>
              <a:rPr lang="en-US" sz="1100" i="1" dirty="0">
                <a:solidFill>
                  <a:srgbClr val="A09A8D"/>
                </a:solidFill>
                <a:latin typeface="Palatino" pitchFamily="34" charset="0"/>
                <a:ea typeface="Palatino" pitchFamily="34" charset="-122"/>
                <a:cs typeface="Palatino" pitchFamily="34" charset="-120"/>
              </a:rPr>
              <a:t>(enter player name)</a:t>
            </a:r>
            <a:endParaRPr lang="en-US" sz="1100" dirty="0"/>
          </a:p>
        </p:txBody>
      </p:sp>
      <p:sp>
        <p:nvSpPr>
          <p:cNvPr id="12" name="Text 10"/>
          <p:cNvSpPr/>
          <p:nvPr/>
        </p:nvSpPr>
        <p:spPr>
          <a:xfrm>
            <a:off x="548640" y="5440680"/>
            <a:ext cx="6675120" cy="274320"/>
          </a:xfrm>
          <a:prstGeom prst="rect">
            <a:avLst/>
          </a:prstGeom>
          <a:noFill/>
          <a:ln/>
        </p:spPr>
        <p:txBody>
          <a:bodyPr wrap="square" lIns="0" tIns="0" rIns="0" bIns="0" rtlCol="0" anchor="ctr"/>
          <a:lstStyle/>
          <a:p>
            <a:pPr algn="l" indent="0" marL="0">
              <a:buNone/>
            </a:pPr>
            <a:r>
              <a:rPr lang="en-US" sz="900" b="1" spc="500" kern="0" dirty="0">
                <a:solidFill>
                  <a:srgbClr val="A06E1F"/>
                </a:solidFill>
                <a:latin typeface="Consolas" pitchFamily="34" charset="0"/>
                <a:ea typeface="Consolas" pitchFamily="34" charset="-122"/>
                <a:cs typeface="Consolas" pitchFamily="34" charset="-120"/>
              </a:rPr>
              <a:t>WHY THEY WON</a:t>
            </a:r>
            <a:endParaRPr lang="en-US" sz="900" dirty="0"/>
          </a:p>
        </p:txBody>
      </p:sp>
      <p:sp>
        <p:nvSpPr>
          <p:cNvPr id="13" name="Shape 11"/>
          <p:cNvSpPr/>
          <p:nvPr/>
        </p:nvSpPr>
        <p:spPr>
          <a:xfrm>
            <a:off x="548640" y="5989320"/>
            <a:ext cx="6675120" cy="0"/>
          </a:xfrm>
          <a:prstGeom prst="line">
            <a:avLst/>
          </a:prstGeom>
          <a:noFill/>
          <a:ln w="15875">
            <a:solidFill>
              <a:srgbClr val="8B8478"/>
            </a:solidFill>
            <a:prstDash val="solid"/>
          </a:ln>
        </p:spPr>
      </p:sp>
      <p:sp>
        <p:nvSpPr>
          <p:cNvPr id="14" name="Shape 12"/>
          <p:cNvSpPr/>
          <p:nvPr/>
        </p:nvSpPr>
        <p:spPr>
          <a:xfrm>
            <a:off x="548640" y="6492240"/>
            <a:ext cx="6675120" cy="0"/>
          </a:xfrm>
          <a:prstGeom prst="line">
            <a:avLst/>
          </a:prstGeom>
          <a:noFill/>
          <a:ln w="15875">
            <a:solidFill>
              <a:srgbClr val="8B8478"/>
            </a:solidFill>
            <a:prstDash val="solid"/>
          </a:ln>
        </p:spPr>
      </p:sp>
      <p:sp>
        <p:nvSpPr>
          <p:cNvPr id="15" name="Shape 13"/>
          <p:cNvSpPr/>
          <p:nvPr/>
        </p:nvSpPr>
        <p:spPr>
          <a:xfrm>
            <a:off x="548640" y="6995160"/>
            <a:ext cx="6675120" cy="0"/>
          </a:xfrm>
          <a:prstGeom prst="line">
            <a:avLst/>
          </a:prstGeom>
          <a:noFill/>
          <a:ln w="15875">
            <a:solidFill>
              <a:srgbClr val="8B8478"/>
            </a:solidFill>
            <a:prstDash val="solid"/>
          </a:ln>
        </p:spPr>
      </p:sp>
      <p:sp>
        <p:nvSpPr>
          <p:cNvPr id="16" name="Shape 14"/>
          <p:cNvSpPr/>
          <p:nvPr/>
        </p:nvSpPr>
        <p:spPr>
          <a:xfrm>
            <a:off x="548640" y="7452360"/>
            <a:ext cx="6675120" cy="2011680"/>
          </a:xfrm>
          <a:prstGeom prst="rect">
            <a:avLst/>
          </a:prstGeom>
          <a:solidFill>
            <a:srgbClr val="FBF8F1"/>
          </a:solidFill>
          <a:ln w="9525">
            <a:solidFill>
              <a:srgbClr val="D8D0BF"/>
            </a:solidFill>
            <a:prstDash val="solid"/>
          </a:ln>
        </p:spPr>
      </p:sp>
      <p:sp>
        <p:nvSpPr>
          <p:cNvPr id="17" name="Text 15"/>
          <p:cNvSpPr/>
          <p:nvPr/>
        </p:nvSpPr>
        <p:spPr>
          <a:xfrm>
            <a:off x="777240" y="7562088"/>
            <a:ext cx="6400800" cy="256032"/>
          </a:xfrm>
          <a:prstGeom prst="rect">
            <a:avLst/>
          </a:prstGeom>
          <a:noFill/>
          <a:ln/>
        </p:spPr>
        <p:txBody>
          <a:bodyPr wrap="square" lIns="0" tIns="0" rIns="0" bIns="0" rtlCol="0" anchor="ctr"/>
          <a:lstStyle/>
          <a:p>
            <a:pPr algn="l" indent="0" marL="0">
              <a:buNone/>
            </a:pPr>
            <a:r>
              <a:rPr lang="en-US" sz="850" b="1" spc="400" kern="0" dirty="0">
                <a:solidFill>
                  <a:srgbClr val="A06E1F"/>
                </a:solidFill>
                <a:latin typeface="Consolas" pitchFamily="34" charset="0"/>
                <a:ea typeface="Consolas" pitchFamily="34" charset="-122"/>
                <a:cs typeface="Consolas" pitchFamily="34" charset="-120"/>
              </a:rPr>
              <a:t>SUGGESTED VARIATIONS</a:t>
            </a:r>
            <a:endParaRPr lang="en-US" sz="850" dirty="0"/>
          </a:p>
        </p:txBody>
      </p:sp>
      <p:sp>
        <p:nvSpPr>
          <p:cNvPr id="18" name="Text 16"/>
          <p:cNvSpPr/>
          <p:nvPr/>
        </p:nvSpPr>
        <p:spPr>
          <a:xfrm>
            <a:off x="777240" y="7808976"/>
            <a:ext cx="6400800" cy="201168"/>
          </a:xfrm>
          <a:prstGeom prst="rect">
            <a:avLst/>
          </a:prstGeom>
          <a:noFill/>
          <a:ln/>
        </p:spPr>
        <p:txBody>
          <a:bodyPr wrap="square" lIns="0" tIns="0" rIns="0" bIns="0" rtlCol="0" anchor="ctr"/>
          <a:lstStyle/>
          <a:p>
            <a:pPr algn="l" indent="0" marL="0">
              <a:buNone/>
            </a:pPr>
            <a:r>
              <a:rPr lang="en-US" sz="900" i="1" dirty="0">
                <a:solidFill>
                  <a:srgbClr val="5B574C"/>
                </a:solidFill>
                <a:latin typeface="Calibri" pitchFamily="34" charset="0"/>
                <a:ea typeface="Calibri" pitchFamily="34" charset="-122"/>
                <a:cs typeface="Calibri" pitchFamily="34" charset="-120"/>
              </a:rPr>
              <a:t>Other names you could give this award:</a:t>
            </a:r>
            <a:endParaRPr lang="en-US" sz="900" dirty="0"/>
          </a:p>
        </p:txBody>
      </p:sp>
      <p:sp>
        <p:nvSpPr>
          <p:cNvPr id="19" name="Text 17"/>
          <p:cNvSpPr/>
          <p:nvPr/>
        </p:nvSpPr>
        <p:spPr>
          <a:xfrm>
            <a:off x="777240" y="8001000"/>
            <a:ext cx="6400800" cy="228600"/>
          </a:xfrm>
          <a:prstGeom prst="rect">
            <a:avLst/>
          </a:prstGeom>
          <a:noFill/>
          <a:ln/>
        </p:spPr>
        <p:txBody>
          <a:bodyPr wrap="square" lIns="0" tIns="0" rIns="0" bIns="0" rtlCol="0" anchor="ctr"/>
          <a:lstStyle/>
          <a:p>
            <a:pPr algn="l" indent="0" marL="0">
              <a:buNone/>
            </a:pPr>
            <a:r>
              <a:rPr lang="en-US" sz="1000" b="1" dirty="0">
                <a:solidFill>
                  <a:srgbClr val="0F1F18"/>
                </a:solidFill>
                <a:latin typeface="Calibri" pitchFamily="34" charset="0"/>
                <a:ea typeface="Calibri" pitchFamily="34" charset="-122"/>
                <a:cs typeface="Calibri" pitchFamily="34" charset="-120"/>
              </a:rPr>
              <a:t>Comeback Kid Award  ·  Never-Quit Award  ·  The Grinder Award</a:t>
            </a:r>
            <a:endParaRPr lang="en-US" sz="1000" dirty="0"/>
          </a:p>
        </p:txBody>
      </p:sp>
      <p:sp>
        <p:nvSpPr>
          <p:cNvPr id="20" name="Text 18"/>
          <p:cNvSpPr/>
          <p:nvPr/>
        </p:nvSpPr>
        <p:spPr>
          <a:xfrm>
            <a:off x="777240" y="8321040"/>
            <a:ext cx="6400800" cy="201168"/>
          </a:xfrm>
          <a:prstGeom prst="rect">
            <a:avLst/>
          </a:prstGeom>
          <a:noFill/>
          <a:ln/>
        </p:spPr>
        <p:txBody>
          <a:bodyPr wrap="square" lIns="0" tIns="0" rIns="0" bIns="0" rtlCol="0" anchor="ctr"/>
          <a:lstStyle/>
          <a:p>
            <a:pPr algn="l" indent="0" marL="0">
              <a:buNone/>
            </a:pPr>
            <a:r>
              <a:rPr lang="en-US" sz="900" i="1" dirty="0">
                <a:solidFill>
                  <a:srgbClr val="5B574C"/>
                </a:solidFill>
                <a:latin typeface="Calibri" pitchFamily="34" charset="0"/>
                <a:ea typeface="Calibri" pitchFamily="34" charset="-122"/>
                <a:cs typeface="Calibri" pitchFamily="34" charset="-120"/>
              </a:rPr>
              <a:t>Suggestions for the blurb:</a:t>
            </a:r>
            <a:endParaRPr lang="en-US" sz="900" dirty="0"/>
          </a:p>
        </p:txBody>
      </p:sp>
      <p:sp>
        <p:nvSpPr>
          <p:cNvPr id="21" name="Text 19"/>
          <p:cNvSpPr/>
          <p:nvPr/>
        </p:nvSpPr>
        <p:spPr>
          <a:xfrm>
            <a:off x="777240" y="8522208"/>
            <a:ext cx="6400800" cy="914400"/>
          </a:xfrm>
          <a:prstGeom prst="rect">
            <a:avLst/>
          </a:prstGeom>
          <a:noFill/>
          <a:ln/>
        </p:spPr>
        <p:txBody>
          <a:bodyPr wrap="square" lIns="0" tIns="0" rIns="0" bIns="0" rtlCol="0" anchor="ctr"/>
          <a:lstStyle/>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Struck out three times in a game and was first in line for BP the next practice.</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Got hit with a pitch and dug right back in the box.</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Bounced back from a tough error to make the game-saving play.</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Showed up to every practice no matter what.</a:t>
            </a:r>
            <a:endParaRPr lang="en-US" sz="900" dirty="0"/>
          </a:p>
        </p:txBody>
      </p:sp>
      <p:sp>
        <p:nvSpPr>
          <p:cNvPr id="22" name="Text 20"/>
          <p:cNvSpPr/>
          <p:nvPr/>
        </p:nvSpPr>
        <p:spPr>
          <a:xfrm>
            <a:off x="548640" y="9646920"/>
            <a:ext cx="3657600" cy="274320"/>
          </a:xfrm>
          <a:prstGeom prst="rect">
            <a:avLst/>
          </a:prstGeom>
          <a:noFill/>
          <a:ln/>
        </p:spPr>
        <p:txBody>
          <a:bodyPr wrap="square" lIns="0" tIns="0" rIns="0" bIns="0" rtlCol="0" anchor="ctr"/>
          <a:lstStyle/>
          <a:p>
            <a:pPr algn="l" indent="0" marL="0">
              <a:buNone/>
            </a:pPr>
            <a:r>
              <a:rPr lang="en-US" sz="800" spc="200" kern="0" dirty="0">
                <a:solidFill>
                  <a:srgbClr val="8B8478"/>
                </a:solidFill>
                <a:latin typeface="Consolas" pitchFamily="34" charset="0"/>
                <a:ea typeface="Consolas" pitchFamily="34" charset="-122"/>
                <a:cs typeface="Consolas" pitchFamily="34" charset="-120"/>
              </a:rPr>
              <a:t>dugoutlab.com</a:t>
            </a:r>
            <a:endParaRPr lang="en-US" sz="800" dirty="0"/>
          </a:p>
        </p:txBody>
      </p:sp>
      <p:sp>
        <p:nvSpPr>
          <p:cNvPr id="23" name="Text 21"/>
          <p:cNvSpPr/>
          <p:nvPr/>
        </p:nvSpPr>
        <p:spPr>
          <a:xfrm>
            <a:off x="4114800" y="9646920"/>
            <a:ext cx="3154680" cy="274320"/>
          </a:xfrm>
          <a:prstGeom prst="rect">
            <a:avLst/>
          </a:prstGeom>
          <a:noFill/>
          <a:ln/>
        </p:spPr>
        <p:txBody>
          <a:bodyPr wrap="square" lIns="0" tIns="0" rIns="0" bIns="0" rtlCol="0" anchor="ctr"/>
          <a:lstStyle/>
          <a:p>
            <a:pPr algn="r" indent="0" marL="0">
              <a:buNone/>
            </a:pPr>
            <a:r>
              <a:rPr lang="en-US" sz="800" spc="200" kern="0" dirty="0">
                <a:solidFill>
                  <a:srgbClr val="8B8478"/>
                </a:solidFill>
                <a:latin typeface="Consolas" pitchFamily="34" charset="0"/>
                <a:ea typeface="Consolas" pitchFamily="34" charset="-122"/>
                <a:cs typeface="Consolas" pitchFamily="34" charset="-120"/>
              </a:rPr>
              <a:t>Award 2 of 11</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EFE6"/>
        </a:solidFill>
      </p:bgPr>
    </p:bg>
    <p:spTree>
      <p:nvGrpSpPr>
        <p:cNvPr id="1" name=""/>
        <p:cNvGrpSpPr/>
        <p:nvPr/>
      </p:nvGrpSpPr>
      <p:grpSpPr>
        <a:xfrm>
          <a:off x="0" y="0"/>
          <a:ext cx="0" cy="0"/>
          <a:chOff x="0" y="0"/>
          <a:chExt cx="0" cy="0"/>
        </a:xfrm>
      </p:grpSpPr>
      <p:sp>
        <p:nvSpPr>
          <p:cNvPr id="2" name="Shape 0"/>
          <p:cNvSpPr/>
          <p:nvPr/>
        </p:nvSpPr>
        <p:spPr>
          <a:xfrm>
            <a:off x="0" y="0"/>
            <a:ext cx="7772400" cy="1097280"/>
          </a:xfrm>
          <a:prstGeom prst="rect">
            <a:avLst/>
          </a:prstGeom>
          <a:solidFill>
            <a:srgbClr val="0F1F18"/>
          </a:solidFill>
          <a:ln w="12700">
            <a:solidFill>
              <a:srgbClr val="0F1F18"/>
            </a:solidFill>
            <a:prstDash val="solid"/>
          </a:ln>
        </p:spPr>
      </p:sp>
      <p:sp>
        <p:nvSpPr>
          <p:cNvPr id="3" name="Shape 1"/>
          <p:cNvSpPr/>
          <p:nvPr/>
        </p:nvSpPr>
        <p:spPr>
          <a:xfrm>
            <a:off x="0" y="1097280"/>
            <a:ext cx="7772400" cy="36576"/>
          </a:xfrm>
          <a:prstGeom prst="rect">
            <a:avLst/>
          </a:prstGeom>
          <a:solidFill>
            <a:srgbClr val="C8862E"/>
          </a:solidFill>
          <a:ln w="12700">
            <a:solidFill>
              <a:srgbClr val="C8862E"/>
            </a:solidFill>
            <a:prstDash val="solid"/>
          </a:ln>
        </p:spPr>
      </p:sp>
      <p:sp>
        <p:nvSpPr>
          <p:cNvPr id="4" name="Text 2"/>
          <p:cNvSpPr/>
          <p:nvPr/>
        </p:nvSpPr>
        <p:spPr>
          <a:xfrm>
            <a:off x="502920" y="384048"/>
            <a:ext cx="2743200" cy="365760"/>
          </a:xfrm>
          <a:prstGeom prst="rect">
            <a:avLst/>
          </a:prstGeom>
          <a:noFill/>
          <a:ln/>
        </p:spPr>
        <p:txBody>
          <a:bodyPr wrap="square" lIns="0" tIns="0" rIns="0" bIns="0" rtlCol="0" anchor="ctr"/>
          <a:lstStyle/>
          <a:p>
            <a:pPr indent="0" marL="0">
              <a:buNone/>
            </a:pPr>
            <a:r>
              <a:rPr lang="en-US" sz="1800" b="1" dirty="0">
                <a:solidFill>
                  <a:srgbClr val="F4EFE6"/>
                </a:solidFill>
                <a:latin typeface="Palatino" pitchFamily="34" charset="0"/>
                <a:ea typeface="Palatino" pitchFamily="34" charset="-122"/>
                <a:cs typeface="Palatino" pitchFamily="34" charset="-120"/>
              </a:rPr>
              <a:t>Dugout</a:t>
            </a:r>
            <a:pPr indent="0" marL="0">
              <a:buNone/>
            </a:pPr>
            <a:r>
              <a:rPr lang="en-US" sz="1800" i="1" dirty="0">
                <a:solidFill>
                  <a:srgbClr val="C8862E"/>
                </a:solidFill>
                <a:latin typeface="Palatino" pitchFamily="34" charset="0"/>
                <a:ea typeface="Palatino" pitchFamily="34" charset="-122"/>
                <a:cs typeface="Palatino" pitchFamily="34" charset="-120"/>
              </a:rPr>
              <a:t>Lab</a:t>
            </a:r>
            <a:endParaRPr lang="en-US" sz="1800" dirty="0"/>
          </a:p>
        </p:txBody>
      </p:sp>
      <p:sp>
        <p:nvSpPr>
          <p:cNvPr id="5" name="Text 3"/>
          <p:cNvSpPr/>
          <p:nvPr/>
        </p:nvSpPr>
        <p:spPr>
          <a:xfrm>
            <a:off x="4114800" y="411480"/>
            <a:ext cx="3154680" cy="320040"/>
          </a:xfrm>
          <a:prstGeom prst="rect">
            <a:avLst/>
          </a:prstGeom>
          <a:noFill/>
          <a:ln/>
        </p:spPr>
        <p:txBody>
          <a:bodyPr wrap="square" lIns="0" tIns="0" rIns="0" bIns="0" rtlCol="0" anchor="ctr"/>
          <a:lstStyle/>
          <a:p>
            <a:pPr algn="r" indent="0" marL="0">
              <a:buNone/>
            </a:pPr>
            <a:r>
              <a:rPr lang="en-US" sz="900" b="1" spc="400" kern="0" dirty="0">
                <a:solidFill>
                  <a:srgbClr val="C8862E"/>
                </a:solidFill>
                <a:latin typeface="Consolas" pitchFamily="34" charset="0"/>
                <a:ea typeface="Consolas" pitchFamily="34" charset="-122"/>
                <a:cs typeface="Consolas" pitchFamily="34" charset="-120"/>
              </a:rPr>
              <a:t>TEAMMATE &amp; HEART</a:t>
            </a:r>
            <a:endParaRPr lang="en-US" sz="900" dirty="0"/>
          </a:p>
        </p:txBody>
      </p:sp>
      <p:sp>
        <p:nvSpPr>
          <p:cNvPr id="6" name="Text 4"/>
          <p:cNvSpPr/>
          <p:nvPr/>
        </p:nvSpPr>
        <p:spPr>
          <a:xfrm>
            <a:off x="548640" y="1691640"/>
            <a:ext cx="6675120" cy="320040"/>
          </a:xfrm>
          <a:prstGeom prst="rect">
            <a:avLst/>
          </a:prstGeom>
          <a:noFill/>
          <a:ln/>
        </p:spPr>
        <p:txBody>
          <a:bodyPr wrap="square" lIns="0" tIns="0" rIns="0" bIns="0" rtlCol="0" anchor="ctr"/>
          <a:lstStyle/>
          <a:p>
            <a:pPr algn="l" indent="0" marL="0">
              <a:buNone/>
            </a:pPr>
            <a:r>
              <a:rPr lang="en-US" sz="1000" b="1" spc="500" kern="0" dirty="0">
                <a:solidFill>
                  <a:srgbClr val="A06E1F"/>
                </a:solidFill>
                <a:latin typeface="Consolas" pitchFamily="34" charset="0"/>
                <a:ea typeface="Consolas" pitchFamily="34" charset="-122"/>
                <a:cs typeface="Consolas" pitchFamily="34" charset="-120"/>
              </a:rPr>
              <a:t>AWARDED TO</a:t>
            </a:r>
            <a:endParaRPr lang="en-US" sz="1000" dirty="0"/>
          </a:p>
        </p:txBody>
      </p:sp>
      <p:sp>
        <p:nvSpPr>
          <p:cNvPr id="7" name="Text 5"/>
          <p:cNvSpPr/>
          <p:nvPr/>
        </p:nvSpPr>
        <p:spPr>
          <a:xfrm>
            <a:off x="548640" y="2057400"/>
            <a:ext cx="6675120" cy="1280160"/>
          </a:xfrm>
          <a:prstGeom prst="rect">
            <a:avLst/>
          </a:prstGeom>
          <a:noFill/>
          <a:ln/>
        </p:spPr>
        <p:txBody>
          <a:bodyPr wrap="square" lIns="0" tIns="0" rIns="0" bIns="0" rtlCol="0" anchor="ctr"/>
          <a:lstStyle/>
          <a:p>
            <a:pPr algn="l" indent="0" marL="0">
              <a:buNone/>
            </a:pPr>
            <a:r>
              <a:rPr lang="en-US" sz="5600" i="1" dirty="0">
                <a:solidFill>
                  <a:srgbClr val="0F1F18"/>
                </a:solidFill>
                <a:latin typeface="Palatino" pitchFamily="34" charset="0"/>
                <a:ea typeface="Palatino" pitchFamily="34" charset="-122"/>
                <a:cs typeface="Palatino" pitchFamily="34" charset="-120"/>
              </a:rPr>
              <a:t>Heart of the Team</a:t>
            </a:r>
            <a:endParaRPr lang="en-US" sz="5600" dirty="0"/>
          </a:p>
        </p:txBody>
      </p:sp>
      <p:sp>
        <p:nvSpPr>
          <p:cNvPr id="8" name="Text 6"/>
          <p:cNvSpPr/>
          <p:nvPr/>
        </p:nvSpPr>
        <p:spPr>
          <a:xfrm>
            <a:off x="548640" y="3383280"/>
            <a:ext cx="6675120" cy="457200"/>
          </a:xfrm>
          <a:prstGeom prst="rect">
            <a:avLst/>
          </a:prstGeom>
          <a:noFill/>
          <a:ln/>
        </p:spPr>
        <p:txBody>
          <a:bodyPr wrap="square" lIns="0" tIns="0" rIns="0" bIns="0" rtlCol="0" anchor="ctr"/>
          <a:lstStyle/>
          <a:p>
            <a:pPr algn="l" indent="0" marL="0">
              <a:buNone/>
            </a:pPr>
            <a:r>
              <a:rPr lang="en-US" sz="1700" dirty="0">
                <a:solidFill>
                  <a:srgbClr val="5B574C"/>
                </a:solidFill>
                <a:latin typeface="Palatino" pitchFamily="34" charset="0"/>
                <a:ea typeface="Palatino" pitchFamily="34" charset="-122"/>
                <a:cs typeface="Palatino" pitchFamily="34" charset="-120"/>
              </a:rPr>
              <a:t>For the player who held this team together.</a:t>
            </a:r>
            <a:endParaRPr lang="en-US" sz="1700" dirty="0"/>
          </a:p>
        </p:txBody>
      </p:sp>
      <p:sp>
        <p:nvSpPr>
          <p:cNvPr id="9" name="Text 7"/>
          <p:cNvSpPr/>
          <p:nvPr/>
        </p:nvSpPr>
        <p:spPr>
          <a:xfrm>
            <a:off x="548640" y="4206240"/>
            <a:ext cx="6675120" cy="274320"/>
          </a:xfrm>
          <a:prstGeom prst="rect">
            <a:avLst/>
          </a:prstGeom>
          <a:noFill/>
          <a:ln/>
        </p:spPr>
        <p:txBody>
          <a:bodyPr wrap="square" lIns="0" tIns="0" rIns="0" bIns="0" rtlCol="0" anchor="ctr"/>
          <a:lstStyle/>
          <a:p>
            <a:pPr algn="l" indent="0" marL="0">
              <a:buNone/>
            </a:pPr>
            <a:r>
              <a:rPr lang="en-US" sz="900" b="1" spc="500" kern="0" dirty="0">
                <a:solidFill>
                  <a:srgbClr val="A06E1F"/>
                </a:solidFill>
                <a:latin typeface="Consolas" pitchFamily="34" charset="0"/>
                <a:ea typeface="Consolas" pitchFamily="34" charset="-122"/>
                <a:cs typeface="Consolas" pitchFamily="34" charset="-120"/>
              </a:rPr>
              <a:t>PLAYER NAME</a:t>
            </a:r>
            <a:endParaRPr lang="en-US" sz="900" dirty="0"/>
          </a:p>
        </p:txBody>
      </p:sp>
      <p:sp>
        <p:nvSpPr>
          <p:cNvPr id="10" name="Shape 8"/>
          <p:cNvSpPr/>
          <p:nvPr/>
        </p:nvSpPr>
        <p:spPr>
          <a:xfrm>
            <a:off x="548640" y="5074920"/>
            <a:ext cx="6675120" cy="0"/>
          </a:xfrm>
          <a:prstGeom prst="line">
            <a:avLst/>
          </a:prstGeom>
          <a:noFill/>
          <a:ln w="25400">
            <a:solidFill>
              <a:srgbClr val="0F1F18"/>
            </a:solidFill>
            <a:prstDash val="solid"/>
          </a:ln>
        </p:spPr>
      </p:sp>
      <p:sp>
        <p:nvSpPr>
          <p:cNvPr id="11" name="Text 9"/>
          <p:cNvSpPr/>
          <p:nvPr/>
        </p:nvSpPr>
        <p:spPr>
          <a:xfrm>
            <a:off x="548640" y="5120640"/>
            <a:ext cx="6675120" cy="274320"/>
          </a:xfrm>
          <a:prstGeom prst="rect">
            <a:avLst/>
          </a:prstGeom>
          <a:noFill/>
          <a:ln/>
        </p:spPr>
        <p:txBody>
          <a:bodyPr wrap="square" lIns="0" tIns="0" rIns="0" bIns="0" rtlCol="0" anchor="ctr"/>
          <a:lstStyle/>
          <a:p>
            <a:pPr algn="l" indent="0" marL="0">
              <a:buNone/>
            </a:pPr>
            <a:r>
              <a:rPr lang="en-US" sz="1100" i="1" dirty="0">
                <a:solidFill>
                  <a:srgbClr val="A09A8D"/>
                </a:solidFill>
                <a:latin typeface="Palatino" pitchFamily="34" charset="0"/>
                <a:ea typeface="Palatino" pitchFamily="34" charset="-122"/>
                <a:cs typeface="Palatino" pitchFamily="34" charset="-120"/>
              </a:rPr>
              <a:t>(enter player name)</a:t>
            </a:r>
            <a:endParaRPr lang="en-US" sz="1100" dirty="0"/>
          </a:p>
        </p:txBody>
      </p:sp>
      <p:sp>
        <p:nvSpPr>
          <p:cNvPr id="12" name="Text 10"/>
          <p:cNvSpPr/>
          <p:nvPr/>
        </p:nvSpPr>
        <p:spPr>
          <a:xfrm>
            <a:off x="548640" y="5440680"/>
            <a:ext cx="6675120" cy="274320"/>
          </a:xfrm>
          <a:prstGeom prst="rect">
            <a:avLst/>
          </a:prstGeom>
          <a:noFill/>
          <a:ln/>
        </p:spPr>
        <p:txBody>
          <a:bodyPr wrap="square" lIns="0" tIns="0" rIns="0" bIns="0" rtlCol="0" anchor="ctr"/>
          <a:lstStyle/>
          <a:p>
            <a:pPr algn="l" indent="0" marL="0">
              <a:buNone/>
            </a:pPr>
            <a:r>
              <a:rPr lang="en-US" sz="900" b="1" spc="500" kern="0" dirty="0">
                <a:solidFill>
                  <a:srgbClr val="A06E1F"/>
                </a:solidFill>
                <a:latin typeface="Consolas" pitchFamily="34" charset="0"/>
                <a:ea typeface="Consolas" pitchFamily="34" charset="-122"/>
                <a:cs typeface="Consolas" pitchFamily="34" charset="-120"/>
              </a:rPr>
              <a:t>WHY THEY WON</a:t>
            </a:r>
            <a:endParaRPr lang="en-US" sz="900" dirty="0"/>
          </a:p>
        </p:txBody>
      </p:sp>
      <p:sp>
        <p:nvSpPr>
          <p:cNvPr id="13" name="Shape 11"/>
          <p:cNvSpPr/>
          <p:nvPr/>
        </p:nvSpPr>
        <p:spPr>
          <a:xfrm>
            <a:off x="548640" y="5989320"/>
            <a:ext cx="6675120" cy="0"/>
          </a:xfrm>
          <a:prstGeom prst="line">
            <a:avLst/>
          </a:prstGeom>
          <a:noFill/>
          <a:ln w="15875">
            <a:solidFill>
              <a:srgbClr val="8B8478"/>
            </a:solidFill>
            <a:prstDash val="solid"/>
          </a:ln>
        </p:spPr>
      </p:sp>
      <p:sp>
        <p:nvSpPr>
          <p:cNvPr id="14" name="Shape 12"/>
          <p:cNvSpPr/>
          <p:nvPr/>
        </p:nvSpPr>
        <p:spPr>
          <a:xfrm>
            <a:off x="548640" y="6492240"/>
            <a:ext cx="6675120" cy="0"/>
          </a:xfrm>
          <a:prstGeom prst="line">
            <a:avLst/>
          </a:prstGeom>
          <a:noFill/>
          <a:ln w="15875">
            <a:solidFill>
              <a:srgbClr val="8B8478"/>
            </a:solidFill>
            <a:prstDash val="solid"/>
          </a:ln>
        </p:spPr>
      </p:sp>
      <p:sp>
        <p:nvSpPr>
          <p:cNvPr id="15" name="Shape 13"/>
          <p:cNvSpPr/>
          <p:nvPr/>
        </p:nvSpPr>
        <p:spPr>
          <a:xfrm>
            <a:off x="548640" y="6995160"/>
            <a:ext cx="6675120" cy="0"/>
          </a:xfrm>
          <a:prstGeom prst="line">
            <a:avLst/>
          </a:prstGeom>
          <a:noFill/>
          <a:ln w="15875">
            <a:solidFill>
              <a:srgbClr val="8B8478"/>
            </a:solidFill>
            <a:prstDash val="solid"/>
          </a:ln>
        </p:spPr>
      </p:sp>
      <p:sp>
        <p:nvSpPr>
          <p:cNvPr id="16" name="Shape 14"/>
          <p:cNvSpPr/>
          <p:nvPr/>
        </p:nvSpPr>
        <p:spPr>
          <a:xfrm>
            <a:off x="548640" y="7452360"/>
            <a:ext cx="6675120" cy="2011680"/>
          </a:xfrm>
          <a:prstGeom prst="rect">
            <a:avLst/>
          </a:prstGeom>
          <a:solidFill>
            <a:srgbClr val="FBF8F1"/>
          </a:solidFill>
          <a:ln w="9525">
            <a:solidFill>
              <a:srgbClr val="D8D0BF"/>
            </a:solidFill>
            <a:prstDash val="solid"/>
          </a:ln>
        </p:spPr>
      </p:sp>
      <p:sp>
        <p:nvSpPr>
          <p:cNvPr id="17" name="Text 15"/>
          <p:cNvSpPr/>
          <p:nvPr/>
        </p:nvSpPr>
        <p:spPr>
          <a:xfrm>
            <a:off x="777240" y="7562088"/>
            <a:ext cx="6400800" cy="256032"/>
          </a:xfrm>
          <a:prstGeom prst="rect">
            <a:avLst/>
          </a:prstGeom>
          <a:noFill/>
          <a:ln/>
        </p:spPr>
        <p:txBody>
          <a:bodyPr wrap="square" lIns="0" tIns="0" rIns="0" bIns="0" rtlCol="0" anchor="ctr"/>
          <a:lstStyle/>
          <a:p>
            <a:pPr algn="l" indent="0" marL="0">
              <a:buNone/>
            </a:pPr>
            <a:r>
              <a:rPr lang="en-US" sz="850" b="1" spc="400" kern="0" dirty="0">
                <a:solidFill>
                  <a:srgbClr val="A06E1F"/>
                </a:solidFill>
                <a:latin typeface="Consolas" pitchFamily="34" charset="0"/>
                <a:ea typeface="Consolas" pitchFamily="34" charset="-122"/>
                <a:cs typeface="Consolas" pitchFamily="34" charset="-120"/>
              </a:rPr>
              <a:t>SUGGESTED VARIATIONS</a:t>
            </a:r>
            <a:endParaRPr lang="en-US" sz="850" dirty="0"/>
          </a:p>
        </p:txBody>
      </p:sp>
      <p:sp>
        <p:nvSpPr>
          <p:cNvPr id="18" name="Text 16"/>
          <p:cNvSpPr/>
          <p:nvPr/>
        </p:nvSpPr>
        <p:spPr>
          <a:xfrm>
            <a:off x="777240" y="7808976"/>
            <a:ext cx="6400800" cy="201168"/>
          </a:xfrm>
          <a:prstGeom prst="rect">
            <a:avLst/>
          </a:prstGeom>
          <a:noFill/>
          <a:ln/>
        </p:spPr>
        <p:txBody>
          <a:bodyPr wrap="square" lIns="0" tIns="0" rIns="0" bIns="0" rtlCol="0" anchor="ctr"/>
          <a:lstStyle/>
          <a:p>
            <a:pPr algn="l" indent="0" marL="0">
              <a:buNone/>
            </a:pPr>
            <a:r>
              <a:rPr lang="en-US" sz="900" i="1" dirty="0">
                <a:solidFill>
                  <a:srgbClr val="5B574C"/>
                </a:solidFill>
                <a:latin typeface="Calibri" pitchFamily="34" charset="0"/>
                <a:ea typeface="Calibri" pitchFamily="34" charset="-122"/>
                <a:cs typeface="Calibri" pitchFamily="34" charset="-120"/>
              </a:rPr>
              <a:t>Other names you could give this award:</a:t>
            </a:r>
            <a:endParaRPr lang="en-US" sz="900" dirty="0"/>
          </a:p>
        </p:txBody>
      </p:sp>
      <p:sp>
        <p:nvSpPr>
          <p:cNvPr id="19" name="Text 17"/>
          <p:cNvSpPr/>
          <p:nvPr/>
        </p:nvSpPr>
        <p:spPr>
          <a:xfrm>
            <a:off x="777240" y="8001000"/>
            <a:ext cx="6400800" cy="228600"/>
          </a:xfrm>
          <a:prstGeom prst="rect">
            <a:avLst/>
          </a:prstGeom>
          <a:noFill/>
          <a:ln/>
        </p:spPr>
        <p:txBody>
          <a:bodyPr wrap="square" lIns="0" tIns="0" rIns="0" bIns="0" rtlCol="0" anchor="ctr"/>
          <a:lstStyle/>
          <a:p>
            <a:pPr algn="l" indent="0" marL="0">
              <a:buNone/>
            </a:pPr>
            <a:r>
              <a:rPr lang="en-US" sz="1000" b="1" dirty="0">
                <a:solidFill>
                  <a:srgbClr val="0F1F18"/>
                </a:solidFill>
                <a:latin typeface="Calibri" pitchFamily="34" charset="0"/>
                <a:ea typeface="Calibri" pitchFamily="34" charset="-122"/>
                <a:cs typeface="Calibri" pitchFamily="34" charset="-120"/>
              </a:rPr>
              <a:t>Glue Guy Award  ·  The Heart Award  ·  Captain in Training</a:t>
            </a:r>
            <a:endParaRPr lang="en-US" sz="1000" dirty="0"/>
          </a:p>
        </p:txBody>
      </p:sp>
      <p:sp>
        <p:nvSpPr>
          <p:cNvPr id="20" name="Text 18"/>
          <p:cNvSpPr/>
          <p:nvPr/>
        </p:nvSpPr>
        <p:spPr>
          <a:xfrm>
            <a:off x="777240" y="8321040"/>
            <a:ext cx="6400800" cy="201168"/>
          </a:xfrm>
          <a:prstGeom prst="rect">
            <a:avLst/>
          </a:prstGeom>
          <a:noFill/>
          <a:ln/>
        </p:spPr>
        <p:txBody>
          <a:bodyPr wrap="square" lIns="0" tIns="0" rIns="0" bIns="0" rtlCol="0" anchor="ctr"/>
          <a:lstStyle/>
          <a:p>
            <a:pPr algn="l" indent="0" marL="0">
              <a:buNone/>
            </a:pPr>
            <a:r>
              <a:rPr lang="en-US" sz="900" i="1" dirty="0">
                <a:solidFill>
                  <a:srgbClr val="5B574C"/>
                </a:solidFill>
                <a:latin typeface="Calibri" pitchFamily="34" charset="0"/>
                <a:ea typeface="Calibri" pitchFamily="34" charset="-122"/>
                <a:cs typeface="Calibri" pitchFamily="34" charset="-120"/>
              </a:rPr>
              <a:t>Suggestions for the blurb:</a:t>
            </a:r>
            <a:endParaRPr lang="en-US" sz="900" dirty="0"/>
          </a:p>
        </p:txBody>
      </p:sp>
      <p:sp>
        <p:nvSpPr>
          <p:cNvPr id="21" name="Text 19"/>
          <p:cNvSpPr/>
          <p:nvPr/>
        </p:nvSpPr>
        <p:spPr>
          <a:xfrm>
            <a:off x="777240" y="8522208"/>
            <a:ext cx="6400800" cy="914400"/>
          </a:xfrm>
          <a:prstGeom prst="rect">
            <a:avLst/>
          </a:prstGeom>
          <a:noFill/>
          <a:ln/>
        </p:spPr>
        <p:txBody>
          <a:bodyPr wrap="square" lIns="0" tIns="0" rIns="0" bIns="0" rtlCol="0" anchor="ctr"/>
          <a:lstStyle/>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First to celebrate teammates. Loudest in the dugout.</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Picked up a struggling teammate without ever being asked.</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Set the tone for the whole season, every practice.</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The kid the whole team looked to when things got tight.</a:t>
            </a:r>
            <a:endParaRPr lang="en-US" sz="900" dirty="0"/>
          </a:p>
        </p:txBody>
      </p:sp>
      <p:sp>
        <p:nvSpPr>
          <p:cNvPr id="22" name="Text 20"/>
          <p:cNvSpPr/>
          <p:nvPr/>
        </p:nvSpPr>
        <p:spPr>
          <a:xfrm>
            <a:off x="548640" y="9646920"/>
            <a:ext cx="3657600" cy="274320"/>
          </a:xfrm>
          <a:prstGeom prst="rect">
            <a:avLst/>
          </a:prstGeom>
          <a:noFill/>
          <a:ln/>
        </p:spPr>
        <p:txBody>
          <a:bodyPr wrap="square" lIns="0" tIns="0" rIns="0" bIns="0" rtlCol="0" anchor="ctr"/>
          <a:lstStyle/>
          <a:p>
            <a:pPr algn="l" indent="0" marL="0">
              <a:buNone/>
            </a:pPr>
            <a:r>
              <a:rPr lang="en-US" sz="800" spc="200" kern="0" dirty="0">
                <a:solidFill>
                  <a:srgbClr val="8B8478"/>
                </a:solidFill>
                <a:latin typeface="Consolas" pitchFamily="34" charset="0"/>
                <a:ea typeface="Consolas" pitchFamily="34" charset="-122"/>
                <a:cs typeface="Consolas" pitchFamily="34" charset="-120"/>
              </a:rPr>
              <a:t>dugoutlab.com</a:t>
            </a:r>
            <a:endParaRPr lang="en-US" sz="800" dirty="0"/>
          </a:p>
        </p:txBody>
      </p:sp>
      <p:sp>
        <p:nvSpPr>
          <p:cNvPr id="23" name="Text 21"/>
          <p:cNvSpPr/>
          <p:nvPr/>
        </p:nvSpPr>
        <p:spPr>
          <a:xfrm>
            <a:off x="4114800" y="9646920"/>
            <a:ext cx="3154680" cy="274320"/>
          </a:xfrm>
          <a:prstGeom prst="rect">
            <a:avLst/>
          </a:prstGeom>
          <a:noFill/>
          <a:ln/>
        </p:spPr>
        <p:txBody>
          <a:bodyPr wrap="square" lIns="0" tIns="0" rIns="0" bIns="0" rtlCol="0" anchor="ctr"/>
          <a:lstStyle/>
          <a:p>
            <a:pPr algn="r" indent="0" marL="0">
              <a:buNone/>
            </a:pPr>
            <a:r>
              <a:rPr lang="en-US" sz="800" spc="200" kern="0" dirty="0">
                <a:solidFill>
                  <a:srgbClr val="8B8478"/>
                </a:solidFill>
                <a:latin typeface="Consolas" pitchFamily="34" charset="0"/>
                <a:ea typeface="Consolas" pitchFamily="34" charset="-122"/>
                <a:cs typeface="Consolas" pitchFamily="34" charset="-120"/>
              </a:rPr>
              <a:t>Award 3 of 11</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EFE6"/>
        </a:solidFill>
      </p:bgPr>
    </p:bg>
    <p:spTree>
      <p:nvGrpSpPr>
        <p:cNvPr id="1" name=""/>
        <p:cNvGrpSpPr/>
        <p:nvPr/>
      </p:nvGrpSpPr>
      <p:grpSpPr>
        <a:xfrm>
          <a:off x="0" y="0"/>
          <a:ext cx="0" cy="0"/>
          <a:chOff x="0" y="0"/>
          <a:chExt cx="0" cy="0"/>
        </a:xfrm>
      </p:grpSpPr>
      <p:sp>
        <p:nvSpPr>
          <p:cNvPr id="2" name="Shape 0"/>
          <p:cNvSpPr/>
          <p:nvPr/>
        </p:nvSpPr>
        <p:spPr>
          <a:xfrm>
            <a:off x="0" y="0"/>
            <a:ext cx="7772400" cy="1097280"/>
          </a:xfrm>
          <a:prstGeom prst="rect">
            <a:avLst/>
          </a:prstGeom>
          <a:solidFill>
            <a:srgbClr val="0F1F18"/>
          </a:solidFill>
          <a:ln w="12700">
            <a:solidFill>
              <a:srgbClr val="0F1F18"/>
            </a:solidFill>
            <a:prstDash val="solid"/>
          </a:ln>
        </p:spPr>
      </p:sp>
      <p:sp>
        <p:nvSpPr>
          <p:cNvPr id="3" name="Shape 1"/>
          <p:cNvSpPr/>
          <p:nvPr/>
        </p:nvSpPr>
        <p:spPr>
          <a:xfrm>
            <a:off x="0" y="1097280"/>
            <a:ext cx="7772400" cy="36576"/>
          </a:xfrm>
          <a:prstGeom prst="rect">
            <a:avLst/>
          </a:prstGeom>
          <a:solidFill>
            <a:srgbClr val="C8862E"/>
          </a:solidFill>
          <a:ln w="12700">
            <a:solidFill>
              <a:srgbClr val="C8862E"/>
            </a:solidFill>
            <a:prstDash val="solid"/>
          </a:ln>
        </p:spPr>
      </p:sp>
      <p:sp>
        <p:nvSpPr>
          <p:cNvPr id="4" name="Text 2"/>
          <p:cNvSpPr/>
          <p:nvPr/>
        </p:nvSpPr>
        <p:spPr>
          <a:xfrm>
            <a:off x="502920" y="384048"/>
            <a:ext cx="2743200" cy="365760"/>
          </a:xfrm>
          <a:prstGeom prst="rect">
            <a:avLst/>
          </a:prstGeom>
          <a:noFill/>
          <a:ln/>
        </p:spPr>
        <p:txBody>
          <a:bodyPr wrap="square" lIns="0" tIns="0" rIns="0" bIns="0" rtlCol="0" anchor="ctr"/>
          <a:lstStyle/>
          <a:p>
            <a:pPr indent="0" marL="0">
              <a:buNone/>
            </a:pPr>
            <a:r>
              <a:rPr lang="en-US" sz="1800" b="1" dirty="0">
                <a:solidFill>
                  <a:srgbClr val="F4EFE6"/>
                </a:solidFill>
                <a:latin typeface="Palatino" pitchFamily="34" charset="0"/>
                <a:ea typeface="Palatino" pitchFamily="34" charset="-122"/>
                <a:cs typeface="Palatino" pitchFamily="34" charset="-120"/>
              </a:rPr>
              <a:t>Dugout</a:t>
            </a:r>
            <a:pPr indent="0" marL="0">
              <a:buNone/>
            </a:pPr>
            <a:r>
              <a:rPr lang="en-US" sz="1800" i="1" dirty="0">
                <a:solidFill>
                  <a:srgbClr val="C8862E"/>
                </a:solidFill>
                <a:latin typeface="Palatino" pitchFamily="34" charset="0"/>
                <a:ea typeface="Palatino" pitchFamily="34" charset="-122"/>
                <a:cs typeface="Palatino" pitchFamily="34" charset="-120"/>
              </a:rPr>
              <a:t>Lab</a:t>
            </a:r>
            <a:endParaRPr lang="en-US" sz="1800" dirty="0"/>
          </a:p>
        </p:txBody>
      </p:sp>
      <p:sp>
        <p:nvSpPr>
          <p:cNvPr id="5" name="Text 3"/>
          <p:cNvSpPr/>
          <p:nvPr/>
        </p:nvSpPr>
        <p:spPr>
          <a:xfrm>
            <a:off x="4114800" y="411480"/>
            <a:ext cx="3154680" cy="320040"/>
          </a:xfrm>
          <a:prstGeom prst="rect">
            <a:avLst/>
          </a:prstGeom>
          <a:noFill/>
          <a:ln/>
        </p:spPr>
        <p:txBody>
          <a:bodyPr wrap="square" lIns="0" tIns="0" rIns="0" bIns="0" rtlCol="0" anchor="ctr"/>
          <a:lstStyle/>
          <a:p>
            <a:pPr algn="r" indent="0" marL="0">
              <a:buNone/>
            </a:pPr>
            <a:r>
              <a:rPr lang="en-US" sz="900" b="1" spc="400" kern="0" dirty="0">
                <a:solidFill>
                  <a:srgbClr val="C8862E"/>
                </a:solidFill>
                <a:latin typeface="Consolas" pitchFamily="34" charset="0"/>
                <a:ea typeface="Consolas" pitchFamily="34" charset="-122"/>
                <a:cs typeface="Consolas" pitchFamily="34" charset="-120"/>
              </a:rPr>
              <a:t>TEAMMATE &amp; HEART</a:t>
            </a:r>
            <a:endParaRPr lang="en-US" sz="900" dirty="0"/>
          </a:p>
        </p:txBody>
      </p:sp>
      <p:sp>
        <p:nvSpPr>
          <p:cNvPr id="6" name="Text 4"/>
          <p:cNvSpPr/>
          <p:nvPr/>
        </p:nvSpPr>
        <p:spPr>
          <a:xfrm>
            <a:off x="548640" y="1691640"/>
            <a:ext cx="6675120" cy="320040"/>
          </a:xfrm>
          <a:prstGeom prst="rect">
            <a:avLst/>
          </a:prstGeom>
          <a:noFill/>
          <a:ln/>
        </p:spPr>
        <p:txBody>
          <a:bodyPr wrap="square" lIns="0" tIns="0" rIns="0" bIns="0" rtlCol="0" anchor="ctr"/>
          <a:lstStyle/>
          <a:p>
            <a:pPr algn="l" indent="0" marL="0">
              <a:buNone/>
            </a:pPr>
            <a:r>
              <a:rPr lang="en-US" sz="1000" b="1" spc="500" kern="0" dirty="0">
                <a:solidFill>
                  <a:srgbClr val="A06E1F"/>
                </a:solidFill>
                <a:latin typeface="Consolas" pitchFamily="34" charset="0"/>
                <a:ea typeface="Consolas" pitchFamily="34" charset="-122"/>
                <a:cs typeface="Consolas" pitchFamily="34" charset="-120"/>
              </a:rPr>
              <a:t>AWARDED TO</a:t>
            </a:r>
            <a:endParaRPr lang="en-US" sz="1000" dirty="0"/>
          </a:p>
        </p:txBody>
      </p:sp>
      <p:sp>
        <p:nvSpPr>
          <p:cNvPr id="7" name="Text 5"/>
          <p:cNvSpPr/>
          <p:nvPr/>
        </p:nvSpPr>
        <p:spPr>
          <a:xfrm>
            <a:off x="548640" y="2057400"/>
            <a:ext cx="6675120" cy="1280160"/>
          </a:xfrm>
          <a:prstGeom prst="rect">
            <a:avLst/>
          </a:prstGeom>
          <a:noFill/>
          <a:ln/>
        </p:spPr>
        <p:txBody>
          <a:bodyPr wrap="square" lIns="0" tIns="0" rIns="0" bIns="0" rtlCol="0" anchor="ctr"/>
          <a:lstStyle/>
          <a:p>
            <a:pPr algn="l" indent="0" marL="0">
              <a:buNone/>
            </a:pPr>
            <a:r>
              <a:rPr lang="en-US" sz="5600" i="1" dirty="0">
                <a:solidFill>
                  <a:srgbClr val="0F1F18"/>
                </a:solidFill>
                <a:latin typeface="Palatino" pitchFamily="34" charset="0"/>
                <a:ea typeface="Palatino" pitchFamily="34" charset="-122"/>
                <a:cs typeface="Palatino" pitchFamily="34" charset="-120"/>
              </a:rPr>
              <a:t>The Encourager</a:t>
            </a:r>
            <a:endParaRPr lang="en-US" sz="5600" dirty="0"/>
          </a:p>
        </p:txBody>
      </p:sp>
      <p:sp>
        <p:nvSpPr>
          <p:cNvPr id="8" name="Text 6"/>
          <p:cNvSpPr/>
          <p:nvPr/>
        </p:nvSpPr>
        <p:spPr>
          <a:xfrm>
            <a:off x="548640" y="3383280"/>
            <a:ext cx="6675120" cy="457200"/>
          </a:xfrm>
          <a:prstGeom prst="rect">
            <a:avLst/>
          </a:prstGeom>
          <a:noFill/>
          <a:ln/>
        </p:spPr>
        <p:txBody>
          <a:bodyPr wrap="square" lIns="0" tIns="0" rIns="0" bIns="0" rtlCol="0" anchor="ctr"/>
          <a:lstStyle/>
          <a:p>
            <a:pPr algn="l" indent="0" marL="0">
              <a:buNone/>
            </a:pPr>
            <a:r>
              <a:rPr lang="en-US" sz="1700" dirty="0">
                <a:solidFill>
                  <a:srgbClr val="5B574C"/>
                </a:solidFill>
                <a:latin typeface="Palatino" pitchFamily="34" charset="0"/>
                <a:ea typeface="Palatino" pitchFamily="34" charset="-122"/>
                <a:cs typeface="Palatino" pitchFamily="34" charset="-120"/>
              </a:rPr>
              <a:t>For the player whose voice you heard all season.</a:t>
            </a:r>
            <a:endParaRPr lang="en-US" sz="1700" dirty="0"/>
          </a:p>
        </p:txBody>
      </p:sp>
      <p:sp>
        <p:nvSpPr>
          <p:cNvPr id="9" name="Text 7"/>
          <p:cNvSpPr/>
          <p:nvPr/>
        </p:nvSpPr>
        <p:spPr>
          <a:xfrm>
            <a:off x="548640" y="4206240"/>
            <a:ext cx="6675120" cy="274320"/>
          </a:xfrm>
          <a:prstGeom prst="rect">
            <a:avLst/>
          </a:prstGeom>
          <a:noFill/>
          <a:ln/>
        </p:spPr>
        <p:txBody>
          <a:bodyPr wrap="square" lIns="0" tIns="0" rIns="0" bIns="0" rtlCol="0" anchor="ctr"/>
          <a:lstStyle/>
          <a:p>
            <a:pPr algn="l" indent="0" marL="0">
              <a:buNone/>
            </a:pPr>
            <a:r>
              <a:rPr lang="en-US" sz="900" b="1" spc="500" kern="0" dirty="0">
                <a:solidFill>
                  <a:srgbClr val="A06E1F"/>
                </a:solidFill>
                <a:latin typeface="Consolas" pitchFamily="34" charset="0"/>
                <a:ea typeface="Consolas" pitchFamily="34" charset="-122"/>
                <a:cs typeface="Consolas" pitchFamily="34" charset="-120"/>
              </a:rPr>
              <a:t>PLAYER NAME</a:t>
            </a:r>
            <a:endParaRPr lang="en-US" sz="900" dirty="0"/>
          </a:p>
        </p:txBody>
      </p:sp>
      <p:sp>
        <p:nvSpPr>
          <p:cNvPr id="10" name="Shape 8"/>
          <p:cNvSpPr/>
          <p:nvPr/>
        </p:nvSpPr>
        <p:spPr>
          <a:xfrm>
            <a:off x="548640" y="5074920"/>
            <a:ext cx="6675120" cy="0"/>
          </a:xfrm>
          <a:prstGeom prst="line">
            <a:avLst/>
          </a:prstGeom>
          <a:noFill/>
          <a:ln w="25400">
            <a:solidFill>
              <a:srgbClr val="0F1F18"/>
            </a:solidFill>
            <a:prstDash val="solid"/>
          </a:ln>
        </p:spPr>
      </p:sp>
      <p:sp>
        <p:nvSpPr>
          <p:cNvPr id="11" name="Text 9"/>
          <p:cNvSpPr/>
          <p:nvPr/>
        </p:nvSpPr>
        <p:spPr>
          <a:xfrm>
            <a:off x="548640" y="5120640"/>
            <a:ext cx="6675120" cy="274320"/>
          </a:xfrm>
          <a:prstGeom prst="rect">
            <a:avLst/>
          </a:prstGeom>
          <a:noFill/>
          <a:ln/>
        </p:spPr>
        <p:txBody>
          <a:bodyPr wrap="square" lIns="0" tIns="0" rIns="0" bIns="0" rtlCol="0" anchor="ctr"/>
          <a:lstStyle/>
          <a:p>
            <a:pPr algn="l" indent="0" marL="0">
              <a:buNone/>
            </a:pPr>
            <a:r>
              <a:rPr lang="en-US" sz="1100" i="1" dirty="0">
                <a:solidFill>
                  <a:srgbClr val="A09A8D"/>
                </a:solidFill>
                <a:latin typeface="Palatino" pitchFamily="34" charset="0"/>
                <a:ea typeface="Palatino" pitchFamily="34" charset="-122"/>
                <a:cs typeface="Palatino" pitchFamily="34" charset="-120"/>
              </a:rPr>
              <a:t>(enter player name)</a:t>
            </a:r>
            <a:endParaRPr lang="en-US" sz="1100" dirty="0"/>
          </a:p>
        </p:txBody>
      </p:sp>
      <p:sp>
        <p:nvSpPr>
          <p:cNvPr id="12" name="Text 10"/>
          <p:cNvSpPr/>
          <p:nvPr/>
        </p:nvSpPr>
        <p:spPr>
          <a:xfrm>
            <a:off x="548640" y="5440680"/>
            <a:ext cx="6675120" cy="274320"/>
          </a:xfrm>
          <a:prstGeom prst="rect">
            <a:avLst/>
          </a:prstGeom>
          <a:noFill/>
          <a:ln/>
        </p:spPr>
        <p:txBody>
          <a:bodyPr wrap="square" lIns="0" tIns="0" rIns="0" bIns="0" rtlCol="0" anchor="ctr"/>
          <a:lstStyle/>
          <a:p>
            <a:pPr algn="l" indent="0" marL="0">
              <a:buNone/>
            </a:pPr>
            <a:r>
              <a:rPr lang="en-US" sz="900" b="1" spc="500" kern="0" dirty="0">
                <a:solidFill>
                  <a:srgbClr val="A06E1F"/>
                </a:solidFill>
                <a:latin typeface="Consolas" pitchFamily="34" charset="0"/>
                <a:ea typeface="Consolas" pitchFamily="34" charset="-122"/>
                <a:cs typeface="Consolas" pitchFamily="34" charset="-120"/>
              </a:rPr>
              <a:t>WHY THEY WON</a:t>
            </a:r>
            <a:endParaRPr lang="en-US" sz="900" dirty="0"/>
          </a:p>
        </p:txBody>
      </p:sp>
      <p:sp>
        <p:nvSpPr>
          <p:cNvPr id="13" name="Shape 11"/>
          <p:cNvSpPr/>
          <p:nvPr/>
        </p:nvSpPr>
        <p:spPr>
          <a:xfrm>
            <a:off x="548640" y="5989320"/>
            <a:ext cx="6675120" cy="0"/>
          </a:xfrm>
          <a:prstGeom prst="line">
            <a:avLst/>
          </a:prstGeom>
          <a:noFill/>
          <a:ln w="15875">
            <a:solidFill>
              <a:srgbClr val="8B8478"/>
            </a:solidFill>
            <a:prstDash val="solid"/>
          </a:ln>
        </p:spPr>
      </p:sp>
      <p:sp>
        <p:nvSpPr>
          <p:cNvPr id="14" name="Shape 12"/>
          <p:cNvSpPr/>
          <p:nvPr/>
        </p:nvSpPr>
        <p:spPr>
          <a:xfrm>
            <a:off x="548640" y="6492240"/>
            <a:ext cx="6675120" cy="0"/>
          </a:xfrm>
          <a:prstGeom prst="line">
            <a:avLst/>
          </a:prstGeom>
          <a:noFill/>
          <a:ln w="15875">
            <a:solidFill>
              <a:srgbClr val="8B8478"/>
            </a:solidFill>
            <a:prstDash val="solid"/>
          </a:ln>
        </p:spPr>
      </p:sp>
      <p:sp>
        <p:nvSpPr>
          <p:cNvPr id="15" name="Shape 13"/>
          <p:cNvSpPr/>
          <p:nvPr/>
        </p:nvSpPr>
        <p:spPr>
          <a:xfrm>
            <a:off x="548640" y="6995160"/>
            <a:ext cx="6675120" cy="0"/>
          </a:xfrm>
          <a:prstGeom prst="line">
            <a:avLst/>
          </a:prstGeom>
          <a:noFill/>
          <a:ln w="15875">
            <a:solidFill>
              <a:srgbClr val="8B8478"/>
            </a:solidFill>
            <a:prstDash val="solid"/>
          </a:ln>
        </p:spPr>
      </p:sp>
      <p:sp>
        <p:nvSpPr>
          <p:cNvPr id="16" name="Shape 14"/>
          <p:cNvSpPr/>
          <p:nvPr/>
        </p:nvSpPr>
        <p:spPr>
          <a:xfrm>
            <a:off x="548640" y="7452360"/>
            <a:ext cx="6675120" cy="2011680"/>
          </a:xfrm>
          <a:prstGeom prst="rect">
            <a:avLst/>
          </a:prstGeom>
          <a:solidFill>
            <a:srgbClr val="FBF8F1"/>
          </a:solidFill>
          <a:ln w="9525">
            <a:solidFill>
              <a:srgbClr val="D8D0BF"/>
            </a:solidFill>
            <a:prstDash val="solid"/>
          </a:ln>
        </p:spPr>
      </p:sp>
      <p:sp>
        <p:nvSpPr>
          <p:cNvPr id="17" name="Text 15"/>
          <p:cNvSpPr/>
          <p:nvPr/>
        </p:nvSpPr>
        <p:spPr>
          <a:xfrm>
            <a:off x="777240" y="7562088"/>
            <a:ext cx="6400800" cy="256032"/>
          </a:xfrm>
          <a:prstGeom prst="rect">
            <a:avLst/>
          </a:prstGeom>
          <a:noFill/>
          <a:ln/>
        </p:spPr>
        <p:txBody>
          <a:bodyPr wrap="square" lIns="0" tIns="0" rIns="0" bIns="0" rtlCol="0" anchor="ctr"/>
          <a:lstStyle/>
          <a:p>
            <a:pPr algn="l" indent="0" marL="0">
              <a:buNone/>
            </a:pPr>
            <a:r>
              <a:rPr lang="en-US" sz="850" b="1" spc="400" kern="0" dirty="0">
                <a:solidFill>
                  <a:srgbClr val="A06E1F"/>
                </a:solidFill>
                <a:latin typeface="Consolas" pitchFamily="34" charset="0"/>
                <a:ea typeface="Consolas" pitchFamily="34" charset="-122"/>
                <a:cs typeface="Consolas" pitchFamily="34" charset="-120"/>
              </a:rPr>
              <a:t>SUGGESTED VARIATIONS</a:t>
            </a:r>
            <a:endParaRPr lang="en-US" sz="850" dirty="0"/>
          </a:p>
        </p:txBody>
      </p:sp>
      <p:sp>
        <p:nvSpPr>
          <p:cNvPr id="18" name="Text 16"/>
          <p:cNvSpPr/>
          <p:nvPr/>
        </p:nvSpPr>
        <p:spPr>
          <a:xfrm>
            <a:off x="777240" y="7808976"/>
            <a:ext cx="6400800" cy="201168"/>
          </a:xfrm>
          <a:prstGeom prst="rect">
            <a:avLst/>
          </a:prstGeom>
          <a:noFill/>
          <a:ln/>
        </p:spPr>
        <p:txBody>
          <a:bodyPr wrap="square" lIns="0" tIns="0" rIns="0" bIns="0" rtlCol="0" anchor="ctr"/>
          <a:lstStyle/>
          <a:p>
            <a:pPr algn="l" indent="0" marL="0">
              <a:buNone/>
            </a:pPr>
            <a:r>
              <a:rPr lang="en-US" sz="900" i="1" dirty="0">
                <a:solidFill>
                  <a:srgbClr val="5B574C"/>
                </a:solidFill>
                <a:latin typeface="Calibri" pitchFamily="34" charset="0"/>
                <a:ea typeface="Calibri" pitchFamily="34" charset="-122"/>
                <a:cs typeface="Calibri" pitchFamily="34" charset="-120"/>
              </a:rPr>
              <a:t>Other names you could give this award:</a:t>
            </a:r>
            <a:endParaRPr lang="en-US" sz="900" dirty="0"/>
          </a:p>
        </p:txBody>
      </p:sp>
      <p:sp>
        <p:nvSpPr>
          <p:cNvPr id="19" name="Text 17"/>
          <p:cNvSpPr/>
          <p:nvPr/>
        </p:nvSpPr>
        <p:spPr>
          <a:xfrm>
            <a:off x="777240" y="8001000"/>
            <a:ext cx="6400800" cy="228600"/>
          </a:xfrm>
          <a:prstGeom prst="rect">
            <a:avLst/>
          </a:prstGeom>
          <a:noFill/>
          <a:ln/>
        </p:spPr>
        <p:txBody>
          <a:bodyPr wrap="square" lIns="0" tIns="0" rIns="0" bIns="0" rtlCol="0" anchor="ctr"/>
          <a:lstStyle/>
          <a:p>
            <a:pPr algn="l" indent="0" marL="0">
              <a:buNone/>
            </a:pPr>
            <a:r>
              <a:rPr lang="en-US" sz="1000" b="1" dirty="0">
                <a:solidFill>
                  <a:srgbClr val="0F1F18"/>
                </a:solidFill>
                <a:latin typeface="Calibri" pitchFamily="34" charset="0"/>
                <a:ea typeface="Calibri" pitchFamily="34" charset="-122"/>
                <a:cs typeface="Calibri" pitchFamily="34" charset="-120"/>
              </a:rPr>
              <a:t>Best Dugout Award  ·  Voice of the Team  ·  The Cheerleader Award</a:t>
            </a:r>
            <a:endParaRPr lang="en-US" sz="1000" dirty="0"/>
          </a:p>
        </p:txBody>
      </p:sp>
      <p:sp>
        <p:nvSpPr>
          <p:cNvPr id="20" name="Text 18"/>
          <p:cNvSpPr/>
          <p:nvPr/>
        </p:nvSpPr>
        <p:spPr>
          <a:xfrm>
            <a:off x="777240" y="8321040"/>
            <a:ext cx="6400800" cy="201168"/>
          </a:xfrm>
          <a:prstGeom prst="rect">
            <a:avLst/>
          </a:prstGeom>
          <a:noFill/>
          <a:ln/>
        </p:spPr>
        <p:txBody>
          <a:bodyPr wrap="square" lIns="0" tIns="0" rIns="0" bIns="0" rtlCol="0" anchor="ctr"/>
          <a:lstStyle/>
          <a:p>
            <a:pPr algn="l" indent="0" marL="0">
              <a:buNone/>
            </a:pPr>
            <a:r>
              <a:rPr lang="en-US" sz="900" i="1" dirty="0">
                <a:solidFill>
                  <a:srgbClr val="5B574C"/>
                </a:solidFill>
                <a:latin typeface="Calibri" pitchFamily="34" charset="0"/>
                <a:ea typeface="Calibri" pitchFamily="34" charset="-122"/>
                <a:cs typeface="Calibri" pitchFamily="34" charset="-120"/>
              </a:rPr>
              <a:t>Suggestions for the blurb:</a:t>
            </a:r>
            <a:endParaRPr lang="en-US" sz="900" dirty="0"/>
          </a:p>
        </p:txBody>
      </p:sp>
      <p:sp>
        <p:nvSpPr>
          <p:cNvPr id="21" name="Text 19"/>
          <p:cNvSpPr/>
          <p:nvPr/>
        </p:nvSpPr>
        <p:spPr>
          <a:xfrm>
            <a:off x="777240" y="8522208"/>
            <a:ext cx="6400800" cy="914400"/>
          </a:xfrm>
          <a:prstGeom prst="rect">
            <a:avLst/>
          </a:prstGeom>
          <a:noFill/>
          <a:ln/>
        </p:spPr>
        <p:txBody>
          <a:bodyPr wrap="square" lIns="0" tIns="0" rIns="0" bIns="0" rtlCol="0" anchor="ctr"/>
          <a:lstStyle/>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Made every teammate feel seen.</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Cheered just as loud for the kid who struck out as the kid who homered.</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Talked teammates through tough at-bats.</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Set the mood for the whole dugout, every inning.</a:t>
            </a:r>
            <a:endParaRPr lang="en-US" sz="900" dirty="0"/>
          </a:p>
        </p:txBody>
      </p:sp>
      <p:sp>
        <p:nvSpPr>
          <p:cNvPr id="22" name="Text 20"/>
          <p:cNvSpPr/>
          <p:nvPr/>
        </p:nvSpPr>
        <p:spPr>
          <a:xfrm>
            <a:off x="548640" y="9646920"/>
            <a:ext cx="3657600" cy="274320"/>
          </a:xfrm>
          <a:prstGeom prst="rect">
            <a:avLst/>
          </a:prstGeom>
          <a:noFill/>
          <a:ln/>
        </p:spPr>
        <p:txBody>
          <a:bodyPr wrap="square" lIns="0" tIns="0" rIns="0" bIns="0" rtlCol="0" anchor="ctr"/>
          <a:lstStyle/>
          <a:p>
            <a:pPr algn="l" indent="0" marL="0">
              <a:buNone/>
            </a:pPr>
            <a:r>
              <a:rPr lang="en-US" sz="800" spc="200" kern="0" dirty="0">
                <a:solidFill>
                  <a:srgbClr val="8B8478"/>
                </a:solidFill>
                <a:latin typeface="Consolas" pitchFamily="34" charset="0"/>
                <a:ea typeface="Consolas" pitchFamily="34" charset="-122"/>
                <a:cs typeface="Consolas" pitchFamily="34" charset="-120"/>
              </a:rPr>
              <a:t>dugoutlab.com</a:t>
            </a:r>
            <a:endParaRPr lang="en-US" sz="800" dirty="0"/>
          </a:p>
        </p:txBody>
      </p:sp>
      <p:sp>
        <p:nvSpPr>
          <p:cNvPr id="23" name="Text 21"/>
          <p:cNvSpPr/>
          <p:nvPr/>
        </p:nvSpPr>
        <p:spPr>
          <a:xfrm>
            <a:off x="4114800" y="9646920"/>
            <a:ext cx="3154680" cy="274320"/>
          </a:xfrm>
          <a:prstGeom prst="rect">
            <a:avLst/>
          </a:prstGeom>
          <a:noFill/>
          <a:ln/>
        </p:spPr>
        <p:txBody>
          <a:bodyPr wrap="square" lIns="0" tIns="0" rIns="0" bIns="0" rtlCol="0" anchor="ctr"/>
          <a:lstStyle/>
          <a:p>
            <a:pPr algn="r" indent="0" marL="0">
              <a:buNone/>
            </a:pPr>
            <a:r>
              <a:rPr lang="en-US" sz="800" spc="200" kern="0" dirty="0">
                <a:solidFill>
                  <a:srgbClr val="8B8478"/>
                </a:solidFill>
                <a:latin typeface="Consolas" pitchFamily="34" charset="0"/>
                <a:ea typeface="Consolas" pitchFamily="34" charset="-122"/>
                <a:cs typeface="Consolas" pitchFamily="34" charset="-120"/>
              </a:rPr>
              <a:t>Award 4 of 11</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EFE6"/>
        </a:solidFill>
      </p:bgPr>
    </p:bg>
    <p:spTree>
      <p:nvGrpSpPr>
        <p:cNvPr id="1" name=""/>
        <p:cNvGrpSpPr/>
        <p:nvPr/>
      </p:nvGrpSpPr>
      <p:grpSpPr>
        <a:xfrm>
          <a:off x="0" y="0"/>
          <a:ext cx="0" cy="0"/>
          <a:chOff x="0" y="0"/>
          <a:chExt cx="0" cy="0"/>
        </a:xfrm>
      </p:grpSpPr>
      <p:sp>
        <p:nvSpPr>
          <p:cNvPr id="2" name="Shape 0"/>
          <p:cNvSpPr/>
          <p:nvPr/>
        </p:nvSpPr>
        <p:spPr>
          <a:xfrm>
            <a:off x="0" y="0"/>
            <a:ext cx="7772400" cy="1097280"/>
          </a:xfrm>
          <a:prstGeom prst="rect">
            <a:avLst/>
          </a:prstGeom>
          <a:solidFill>
            <a:srgbClr val="0F1F18"/>
          </a:solidFill>
          <a:ln w="12700">
            <a:solidFill>
              <a:srgbClr val="0F1F18"/>
            </a:solidFill>
            <a:prstDash val="solid"/>
          </a:ln>
        </p:spPr>
      </p:sp>
      <p:sp>
        <p:nvSpPr>
          <p:cNvPr id="3" name="Shape 1"/>
          <p:cNvSpPr/>
          <p:nvPr/>
        </p:nvSpPr>
        <p:spPr>
          <a:xfrm>
            <a:off x="0" y="1097280"/>
            <a:ext cx="7772400" cy="36576"/>
          </a:xfrm>
          <a:prstGeom prst="rect">
            <a:avLst/>
          </a:prstGeom>
          <a:solidFill>
            <a:srgbClr val="C8862E"/>
          </a:solidFill>
          <a:ln w="12700">
            <a:solidFill>
              <a:srgbClr val="C8862E"/>
            </a:solidFill>
            <a:prstDash val="solid"/>
          </a:ln>
        </p:spPr>
      </p:sp>
      <p:sp>
        <p:nvSpPr>
          <p:cNvPr id="4" name="Text 2"/>
          <p:cNvSpPr/>
          <p:nvPr/>
        </p:nvSpPr>
        <p:spPr>
          <a:xfrm>
            <a:off x="502920" y="384048"/>
            <a:ext cx="2743200" cy="365760"/>
          </a:xfrm>
          <a:prstGeom prst="rect">
            <a:avLst/>
          </a:prstGeom>
          <a:noFill/>
          <a:ln/>
        </p:spPr>
        <p:txBody>
          <a:bodyPr wrap="square" lIns="0" tIns="0" rIns="0" bIns="0" rtlCol="0" anchor="ctr"/>
          <a:lstStyle/>
          <a:p>
            <a:pPr indent="0" marL="0">
              <a:buNone/>
            </a:pPr>
            <a:r>
              <a:rPr lang="en-US" sz="1800" b="1" dirty="0">
                <a:solidFill>
                  <a:srgbClr val="F4EFE6"/>
                </a:solidFill>
                <a:latin typeface="Palatino" pitchFamily="34" charset="0"/>
                <a:ea typeface="Palatino" pitchFamily="34" charset="-122"/>
                <a:cs typeface="Palatino" pitchFamily="34" charset="-120"/>
              </a:rPr>
              <a:t>Dugout</a:t>
            </a:r>
            <a:pPr indent="0" marL="0">
              <a:buNone/>
            </a:pPr>
            <a:r>
              <a:rPr lang="en-US" sz="1800" i="1" dirty="0">
                <a:solidFill>
                  <a:srgbClr val="C8862E"/>
                </a:solidFill>
                <a:latin typeface="Palatino" pitchFamily="34" charset="0"/>
                <a:ea typeface="Palatino" pitchFamily="34" charset="-122"/>
                <a:cs typeface="Palatino" pitchFamily="34" charset="-120"/>
              </a:rPr>
              <a:t>Lab</a:t>
            </a:r>
            <a:endParaRPr lang="en-US" sz="1800" dirty="0"/>
          </a:p>
        </p:txBody>
      </p:sp>
      <p:sp>
        <p:nvSpPr>
          <p:cNvPr id="5" name="Text 3"/>
          <p:cNvSpPr/>
          <p:nvPr/>
        </p:nvSpPr>
        <p:spPr>
          <a:xfrm>
            <a:off x="4114800" y="411480"/>
            <a:ext cx="3154680" cy="320040"/>
          </a:xfrm>
          <a:prstGeom prst="rect">
            <a:avLst/>
          </a:prstGeom>
          <a:noFill/>
          <a:ln/>
        </p:spPr>
        <p:txBody>
          <a:bodyPr wrap="square" lIns="0" tIns="0" rIns="0" bIns="0" rtlCol="0" anchor="ctr"/>
          <a:lstStyle/>
          <a:p>
            <a:pPr algn="r" indent="0" marL="0">
              <a:buNone/>
            </a:pPr>
            <a:r>
              <a:rPr lang="en-US" sz="900" b="1" spc="400" kern="0" dirty="0">
                <a:solidFill>
                  <a:srgbClr val="C8862E"/>
                </a:solidFill>
                <a:latin typeface="Consolas" pitchFamily="34" charset="0"/>
                <a:ea typeface="Consolas" pitchFamily="34" charset="-122"/>
                <a:cs typeface="Consolas" pitchFamily="34" charset="-120"/>
              </a:rPr>
              <a:t>GROWTH &amp; DEVELOPMENT</a:t>
            </a:r>
            <a:endParaRPr lang="en-US" sz="900" dirty="0"/>
          </a:p>
        </p:txBody>
      </p:sp>
      <p:sp>
        <p:nvSpPr>
          <p:cNvPr id="6" name="Text 4"/>
          <p:cNvSpPr/>
          <p:nvPr/>
        </p:nvSpPr>
        <p:spPr>
          <a:xfrm>
            <a:off x="548640" y="1691640"/>
            <a:ext cx="6675120" cy="320040"/>
          </a:xfrm>
          <a:prstGeom prst="rect">
            <a:avLst/>
          </a:prstGeom>
          <a:noFill/>
          <a:ln/>
        </p:spPr>
        <p:txBody>
          <a:bodyPr wrap="square" lIns="0" tIns="0" rIns="0" bIns="0" rtlCol="0" anchor="ctr"/>
          <a:lstStyle/>
          <a:p>
            <a:pPr algn="l" indent="0" marL="0">
              <a:buNone/>
            </a:pPr>
            <a:r>
              <a:rPr lang="en-US" sz="1000" b="1" spc="500" kern="0" dirty="0">
                <a:solidFill>
                  <a:srgbClr val="A06E1F"/>
                </a:solidFill>
                <a:latin typeface="Consolas" pitchFamily="34" charset="0"/>
                <a:ea typeface="Consolas" pitchFamily="34" charset="-122"/>
                <a:cs typeface="Consolas" pitchFamily="34" charset="-120"/>
              </a:rPr>
              <a:t>AWARDED TO</a:t>
            </a:r>
            <a:endParaRPr lang="en-US" sz="1000" dirty="0"/>
          </a:p>
        </p:txBody>
      </p:sp>
      <p:sp>
        <p:nvSpPr>
          <p:cNvPr id="7" name="Text 5"/>
          <p:cNvSpPr/>
          <p:nvPr/>
        </p:nvSpPr>
        <p:spPr>
          <a:xfrm>
            <a:off x="548640" y="2057400"/>
            <a:ext cx="6675120" cy="1280160"/>
          </a:xfrm>
          <a:prstGeom prst="rect">
            <a:avLst/>
          </a:prstGeom>
          <a:noFill/>
          <a:ln/>
        </p:spPr>
        <p:txBody>
          <a:bodyPr wrap="square" lIns="0" tIns="0" rIns="0" bIns="0" rtlCol="0" anchor="ctr"/>
          <a:lstStyle/>
          <a:p>
            <a:pPr algn="l" indent="0" marL="0">
              <a:buNone/>
            </a:pPr>
            <a:r>
              <a:rPr lang="en-US" sz="5600" i="1" dirty="0">
                <a:solidFill>
                  <a:srgbClr val="0F1F18"/>
                </a:solidFill>
                <a:latin typeface="Palatino" pitchFamily="34" charset="0"/>
                <a:ea typeface="Palatino" pitchFamily="34" charset="-122"/>
                <a:cs typeface="Palatino" pitchFamily="34" charset="-120"/>
              </a:rPr>
              <a:t>Most Improved Player</a:t>
            </a:r>
            <a:endParaRPr lang="en-US" sz="5600" dirty="0"/>
          </a:p>
        </p:txBody>
      </p:sp>
      <p:sp>
        <p:nvSpPr>
          <p:cNvPr id="8" name="Text 6"/>
          <p:cNvSpPr/>
          <p:nvPr/>
        </p:nvSpPr>
        <p:spPr>
          <a:xfrm>
            <a:off x="548640" y="3383280"/>
            <a:ext cx="6675120" cy="457200"/>
          </a:xfrm>
          <a:prstGeom prst="rect">
            <a:avLst/>
          </a:prstGeom>
          <a:noFill/>
          <a:ln/>
        </p:spPr>
        <p:txBody>
          <a:bodyPr wrap="square" lIns="0" tIns="0" rIns="0" bIns="0" rtlCol="0" anchor="ctr"/>
          <a:lstStyle/>
          <a:p>
            <a:pPr algn="l" indent="0" marL="0">
              <a:buNone/>
            </a:pPr>
            <a:r>
              <a:rPr lang="en-US" sz="1700" dirty="0">
                <a:solidFill>
                  <a:srgbClr val="5B574C"/>
                </a:solidFill>
                <a:latin typeface="Palatino" pitchFamily="34" charset="0"/>
                <a:ea typeface="Palatino" pitchFamily="34" charset="-122"/>
                <a:cs typeface="Palatino" pitchFamily="34" charset="-120"/>
              </a:rPr>
              <a:t>For the player who changed the most this season.</a:t>
            </a:r>
            <a:endParaRPr lang="en-US" sz="1700" dirty="0"/>
          </a:p>
        </p:txBody>
      </p:sp>
      <p:sp>
        <p:nvSpPr>
          <p:cNvPr id="9" name="Text 7"/>
          <p:cNvSpPr/>
          <p:nvPr/>
        </p:nvSpPr>
        <p:spPr>
          <a:xfrm>
            <a:off x="548640" y="4206240"/>
            <a:ext cx="6675120" cy="274320"/>
          </a:xfrm>
          <a:prstGeom prst="rect">
            <a:avLst/>
          </a:prstGeom>
          <a:noFill/>
          <a:ln/>
        </p:spPr>
        <p:txBody>
          <a:bodyPr wrap="square" lIns="0" tIns="0" rIns="0" bIns="0" rtlCol="0" anchor="ctr"/>
          <a:lstStyle/>
          <a:p>
            <a:pPr algn="l" indent="0" marL="0">
              <a:buNone/>
            </a:pPr>
            <a:r>
              <a:rPr lang="en-US" sz="900" b="1" spc="500" kern="0" dirty="0">
                <a:solidFill>
                  <a:srgbClr val="A06E1F"/>
                </a:solidFill>
                <a:latin typeface="Consolas" pitchFamily="34" charset="0"/>
                <a:ea typeface="Consolas" pitchFamily="34" charset="-122"/>
                <a:cs typeface="Consolas" pitchFamily="34" charset="-120"/>
              </a:rPr>
              <a:t>PLAYER NAME</a:t>
            </a:r>
            <a:endParaRPr lang="en-US" sz="900" dirty="0"/>
          </a:p>
        </p:txBody>
      </p:sp>
      <p:sp>
        <p:nvSpPr>
          <p:cNvPr id="10" name="Shape 8"/>
          <p:cNvSpPr/>
          <p:nvPr/>
        </p:nvSpPr>
        <p:spPr>
          <a:xfrm>
            <a:off x="548640" y="5074920"/>
            <a:ext cx="6675120" cy="0"/>
          </a:xfrm>
          <a:prstGeom prst="line">
            <a:avLst/>
          </a:prstGeom>
          <a:noFill/>
          <a:ln w="25400">
            <a:solidFill>
              <a:srgbClr val="0F1F18"/>
            </a:solidFill>
            <a:prstDash val="solid"/>
          </a:ln>
        </p:spPr>
      </p:sp>
      <p:sp>
        <p:nvSpPr>
          <p:cNvPr id="11" name="Text 9"/>
          <p:cNvSpPr/>
          <p:nvPr/>
        </p:nvSpPr>
        <p:spPr>
          <a:xfrm>
            <a:off x="548640" y="5120640"/>
            <a:ext cx="6675120" cy="274320"/>
          </a:xfrm>
          <a:prstGeom prst="rect">
            <a:avLst/>
          </a:prstGeom>
          <a:noFill/>
          <a:ln/>
        </p:spPr>
        <p:txBody>
          <a:bodyPr wrap="square" lIns="0" tIns="0" rIns="0" bIns="0" rtlCol="0" anchor="ctr"/>
          <a:lstStyle/>
          <a:p>
            <a:pPr algn="l" indent="0" marL="0">
              <a:buNone/>
            </a:pPr>
            <a:r>
              <a:rPr lang="en-US" sz="1100" i="1" dirty="0">
                <a:solidFill>
                  <a:srgbClr val="A09A8D"/>
                </a:solidFill>
                <a:latin typeface="Palatino" pitchFamily="34" charset="0"/>
                <a:ea typeface="Palatino" pitchFamily="34" charset="-122"/>
                <a:cs typeface="Palatino" pitchFamily="34" charset="-120"/>
              </a:rPr>
              <a:t>(enter player name)</a:t>
            </a:r>
            <a:endParaRPr lang="en-US" sz="1100" dirty="0"/>
          </a:p>
        </p:txBody>
      </p:sp>
      <p:sp>
        <p:nvSpPr>
          <p:cNvPr id="12" name="Text 10"/>
          <p:cNvSpPr/>
          <p:nvPr/>
        </p:nvSpPr>
        <p:spPr>
          <a:xfrm>
            <a:off x="548640" y="5440680"/>
            <a:ext cx="6675120" cy="274320"/>
          </a:xfrm>
          <a:prstGeom prst="rect">
            <a:avLst/>
          </a:prstGeom>
          <a:noFill/>
          <a:ln/>
        </p:spPr>
        <p:txBody>
          <a:bodyPr wrap="square" lIns="0" tIns="0" rIns="0" bIns="0" rtlCol="0" anchor="ctr"/>
          <a:lstStyle/>
          <a:p>
            <a:pPr algn="l" indent="0" marL="0">
              <a:buNone/>
            </a:pPr>
            <a:r>
              <a:rPr lang="en-US" sz="900" b="1" spc="500" kern="0" dirty="0">
                <a:solidFill>
                  <a:srgbClr val="A06E1F"/>
                </a:solidFill>
                <a:latin typeface="Consolas" pitchFamily="34" charset="0"/>
                <a:ea typeface="Consolas" pitchFamily="34" charset="-122"/>
                <a:cs typeface="Consolas" pitchFamily="34" charset="-120"/>
              </a:rPr>
              <a:t>WHY THEY WON</a:t>
            </a:r>
            <a:endParaRPr lang="en-US" sz="900" dirty="0"/>
          </a:p>
        </p:txBody>
      </p:sp>
      <p:sp>
        <p:nvSpPr>
          <p:cNvPr id="13" name="Shape 11"/>
          <p:cNvSpPr/>
          <p:nvPr/>
        </p:nvSpPr>
        <p:spPr>
          <a:xfrm>
            <a:off x="548640" y="5989320"/>
            <a:ext cx="6675120" cy="0"/>
          </a:xfrm>
          <a:prstGeom prst="line">
            <a:avLst/>
          </a:prstGeom>
          <a:noFill/>
          <a:ln w="15875">
            <a:solidFill>
              <a:srgbClr val="8B8478"/>
            </a:solidFill>
            <a:prstDash val="solid"/>
          </a:ln>
        </p:spPr>
      </p:sp>
      <p:sp>
        <p:nvSpPr>
          <p:cNvPr id="14" name="Shape 12"/>
          <p:cNvSpPr/>
          <p:nvPr/>
        </p:nvSpPr>
        <p:spPr>
          <a:xfrm>
            <a:off x="548640" y="6492240"/>
            <a:ext cx="6675120" cy="0"/>
          </a:xfrm>
          <a:prstGeom prst="line">
            <a:avLst/>
          </a:prstGeom>
          <a:noFill/>
          <a:ln w="15875">
            <a:solidFill>
              <a:srgbClr val="8B8478"/>
            </a:solidFill>
            <a:prstDash val="solid"/>
          </a:ln>
        </p:spPr>
      </p:sp>
      <p:sp>
        <p:nvSpPr>
          <p:cNvPr id="15" name="Shape 13"/>
          <p:cNvSpPr/>
          <p:nvPr/>
        </p:nvSpPr>
        <p:spPr>
          <a:xfrm>
            <a:off x="548640" y="6995160"/>
            <a:ext cx="6675120" cy="0"/>
          </a:xfrm>
          <a:prstGeom prst="line">
            <a:avLst/>
          </a:prstGeom>
          <a:noFill/>
          <a:ln w="15875">
            <a:solidFill>
              <a:srgbClr val="8B8478"/>
            </a:solidFill>
            <a:prstDash val="solid"/>
          </a:ln>
        </p:spPr>
      </p:sp>
      <p:sp>
        <p:nvSpPr>
          <p:cNvPr id="16" name="Shape 14"/>
          <p:cNvSpPr/>
          <p:nvPr/>
        </p:nvSpPr>
        <p:spPr>
          <a:xfrm>
            <a:off x="548640" y="7452360"/>
            <a:ext cx="6675120" cy="2011680"/>
          </a:xfrm>
          <a:prstGeom prst="rect">
            <a:avLst/>
          </a:prstGeom>
          <a:solidFill>
            <a:srgbClr val="FBF8F1"/>
          </a:solidFill>
          <a:ln w="9525">
            <a:solidFill>
              <a:srgbClr val="D8D0BF"/>
            </a:solidFill>
            <a:prstDash val="solid"/>
          </a:ln>
        </p:spPr>
      </p:sp>
      <p:sp>
        <p:nvSpPr>
          <p:cNvPr id="17" name="Text 15"/>
          <p:cNvSpPr/>
          <p:nvPr/>
        </p:nvSpPr>
        <p:spPr>
          <a:xfrm>
            <a:off x="777240" y="7562088"/>
            <a:ext cx="6400800" cy="256032"/>
          </a:xfrm>
          <a:prstGeom prst="rect">
            <a:avLst/>
          </a:prstGeom>
          <a:noFill/>
          <a:ln/>
        </p:spPr>
        <p:txBody>
          <a:bodyPr wrap="square" lIns="0" tIns="0" rIns="0" bIns="0" rtlCol="0" anchor="ctr"/>
          <a:lstStyle/>
          <a:p>
            <a:pPr algn="l" indent="0" marL="0">
              <a:buNone/>
            </a:pPr>
            <a:r>
              <a:rPr lang="en-US" sz="850" b="1" spc="400" kern="0" dirty="0">
                <a:solidFill>
                  <a:srgbClr val="A06E1F"/>
                </a:solidFill>
                <a:latin typeface="Consolas" pitchFamily="34" charset="0"/>
                <a:ea typeface="Consolas" pitchFamily="34" charset="-122"/>
                <a:cs typeface="Consolas" pitchFamily="34" charset="-120"/>
              </a:rPr>
              <a:t>SUGGESTED VARIATIONS</a:t>
            </a:r>
            <a:endParaRPr lang="en-US" sz="850" dirty="0"/>
          </a:p>
        </p:txBody>
      </p:sp>
      <p:sp>
        <p:nvSpPr>
          <p:cNvPr id="18" name="Text 16"/>
          <p:cNvSpPr/>
          <p:nvPr/>
        </p:nvSpPr>
        <p:spPr>
          <a:xfrm>
            <a:off x="777240" y="7808976"/>
            <a:ext cx="6400800" cy="201168"/>
          </a:xfrm>
          <a:prstGeom prst="rect">
            <a:avLst/>
          </a:prstGeom>
          <a:noFill/>
          <a:ln/>
        </p:spPr>
        <p:txBody>
          <a:bodyPr wrap="square" lIns="0" tIns="0" rIns="0" bIns="0" rtlCol="0" anchor="ctr"/>
          <a:lstStyle/>
          <a:p>
            <a:pPr algn="l" indent="0" marL="0">
              <a:buNone/>
            </a:pPr>
            <a:r>
              <a:rPr lang="en-US" sz="900" i="1" dirty="0">
                <a:solidFill>
                  <a:srgbClr val="5B574C"/>
                </a:solidFill>
                <a:latin typeface="Calibri" pitchFamily="34" charset="0"/>
                <a:ea typeface="Calibri" pitchFamily="34" charset="-122"/>
                <a:cs typeface="Calibri" pitchFamily="34" charset="-120"/>
              </a:rPr>
              <a:t>Other names you could give this award:</a:t>
            </a:r>
            <a:endParaRPr lang="en-US" sz="900" dirty="0"/>
          </a:p>
        </p:txBody>
      </p:sp>
      <p:sp>
        <p:nvSpPr>
          <p:cNvPr id="19" name="Text 17"/>
          <p:cNvSpPr/>
          <p:nvPr/>
        </p:nvSpPr>
        <p:spPr>
          <a:xfrm>
            <a:off x="777240" y="8001000"/>
            <a:ext cx="6400800" cy="228600"/>
          </a:xfrm>
          <a:prstGeom prst="rect">
            <a:avLst/>
          </a:prstGeom>
          <a:noFill/>
          <a:ln/>
        </p:spPr>
        <p:txBody>
          <a:bodyPr wrap="square" lIns="0" tIns="0" rIns="0" bIns="0" rtlCol="0" anchor="ctr"/>
          <a:lstStyle/>
          <a:p>
            <a:pPr algn="l" indent="0" marL="0">
              <a:buNone/>
            </a:pPr>
            <a:r>
              <a:rPr lang="en-US" sz="1000" b="1" dirty="0">
                <a:solidFill>
                  <a:srgbClr val="0F1F18"/>
                </a:solidFill>
                <a:latin typeface="Calibri" pitchFamily="34" charset="0"/>
                <a:ea typeface="Calibri" pitchFamily="34" charset="-122"/>
                <a:cs typeface="Calibri" pitchFamily="34" charset="-120"/>
              </a:rPr>
              <a:t>Biggest Leap Award  ·  Most Improved  ·  Came-A-Long-Way Award</a:t>
            </a:r>
            <a:endParaRPr lang="en-US" sz="1000" dirty="0"/>
          </a:p>
        </p:txBody>
      </p:sp>
      <p:sp>
        <p:nvSpPr>
          <p:cNvPr id="20" name="Text 18"/>
          <p:cNvSpPr/>
          <p:nvPr/>
        </p:nvSpPr>
        <p:spPr>
          <a:xfrm>
            <a:off x="777240" y="8321040"/>
            <a:ext cx="6400800" cy="201168"/>
          </a:xfrm>
          <a:prstGeom prst="rect">
            <a:avLst/>
          </a:prstGeom>
          <a:noFill/>
          <a:ln/>
        </p:spPr>
        <p:txBody>
          <a:bodyPr wrap="square" lIns="0" tIns="0" rIns="0" bIns="0" rtlCol="0" anchor="ctr"/>
          <a:lstStyle/>
          <a:p>
            <a:pPr algn="l" indent="0" marL="0">
              <a:buNone/>
            </a:pPr>
            <a:r>
              <a:rPr lang="en-US" sz="900" i="1" dirty="0">
                <a:solidFill>
                  <a:srgbClr val="5B574C"/>
                </a:solidFill>
                <a:latin typeface="Calibri" pitchFamily="34" charset="0"/>
                <a:ea typeface="Calibri" pitchFamily="34" charset="-122"/>
                <a:cs typeface="Calibri" pitchFamily="34" charset="-120"/>
              </a:rPr>
              <a:t>Suggestions for the blurb:</a:t>
            </a:r>
            <a:endParaRPr lang="en-US" sz="900" dirty="0"/>
          </a:p>
        </p:txBody>
      </p:sp>
      <p:sp>
        <p:nvSpPr>
          <p:cNvPr id="21" name="Text 19"/>
          <p:cNvSpPr/>
          <p:nvPr/>
        </p:nvSpPr>
        <p:spPr>
          <a:xfrm>
            <a:off x="777240" y="8522208"/>
            <a:ext cx="6400800" cy="914400"/>
          </a:xfrm>
          <a:prstGeom prst="rect">
            <a:avLst/>
          </a:prstGeom>
          <a:noFill/>
          <a:ln/>
        </p:spPr>
        <p:txBody>
          <a:bodyPr wrap="square" lIns="0" tIns="0" rIns="0" bIns="0" rtlCol="0" anchor="ctr"/>
          <a:lstStyle/>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Couldn't make contact in March. Was hitting line drives by June.</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Started the season afraid of grounders. Finished it making plays at SS.</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Found their swing. Found their voice. Found their team.</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The player who proved that effort beats talent when talent doesn't work.</a:t>
            </a:r>
            <a:endParaRPr lang="en-US" sz="900" dirty="0"/>
          </a:p>
        </p:txBody>
      </p:sp>
      <p:sp>
        <p:nvSpPr>
          <p:cNvPr id="22" name="Text 20"/>
          <p:cNvSpPr/>
          <p:nvPr/>
        </p:nvSpPr>
        <p:spPr>
          <a:xfrm>
            <a:off x="548640" y="9646920"/>
            <a:ext cx="3657600" cy="274320"/>
          </a:xfrm>
          <a:prstGeom prst="rect">
            <a:avLst/>
          </a:prstGeom>
          <a:noFill/>
          <a:ln/>
        </p:spPr>
        <p:txBody>
          <a:bodyPr wrap="square" lIns="0" tIns="0" rIns="0" bIns="0" rtlCol="0" anchor="ctr"/>
          <a:lstStyle/>
          <a:p>
            <a:pPr algn="l" indent="0" marL="0">
              <a:buNone/>
            </a:pPr>
            <a:r>
              <a:rPr lang="en-US" sz="800" spc="200" kern="0" dirty="0">
                <a:solidFill>
                  <a:srgbClr val="8B8478"/>
                </a:solidFill>
                <a:latin typeface="Consolas" pitchFamily="34" charset="0"/>
                <a:ea typeface="Consolas" pitchFamily="34" charset="-122"/>
                <a:cs typeface="Consolas" pitchFamily="34" charset="-120"/>
              </a:rPr>
              <a:t>dugoutlab.com</a:t>
            </a:r>
            <a:endParaRPr lang="en-US" sz="800" dirty="0"/>
          </a:p>
        </p:txBody>
      </p:sp>
      <p:sp>
        <p:nvSpPr>
          <p:cNvPr id="23" name="Text 21"/>
          <p:cNvSpPr/>
          <p:nvPr/>
        </p:nvSpPr>
        <p:spPr>
          <a:xfrm>
            <a:off x="4114800" y="9646920"/>
            <a:ext cx="3154680" cy="274320"/>
          </a:xfrm>
          <a:prstGeom prst="rect">
            <a:avLst/>
          </a:prstGeom>
          <a:noFill/>
          <a:ln/>
        </p:spPr>
        <p:txBody>
          <a:bodyPr wrap="square" lIns="0" tIns="0" rIns="0" bIns="0" rtlCol="0" anchor="ctr"/>
          <a:lstStyle/>
          <a:p>
            <a:pPr algn="r" indent="0" marL="0">
              <a:buNone/>
            </a:pPr>
            <a:r>
              <a:rPr lang="en-US" sz="800" spc="200" kern="0" dirty="0">
                <a:solidFill>
                  <a:srgbClr val="8B8478"/>
                </a:solidFill>
                <a:latin typeface="Consolas" pitchFamily="34" charset="0"/>
                <a:ea typeface="Consolas" pitchFamily="34" charset="-122"/>
                <a:cs typeface="Consolas" pitchFamily="34" charset="-120"/>
              </a:rPr>
              <a:t>Award 5 of 11</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EFE6"/>
        </a:solidFill>
      </p:bgPr>
    </p:bg>
    <p:spTree>
      <p:nvGrpSpPr>
        <p:cNvPr id="1" name=""/>
        <p:cNvGrpSpPr/>
        <p:nvPr/>
      </p:nvGrpSpPr>
      <p:grpSpPr>
        <a:xfrm>
          <a:off x="0" y="0"/>
          <a:ext cx="0" cy="0"/>
          <a:chOff x="0" y="0"/>
          <a:chExt cx="0" cy="0"/>
        </a:xfrm>
      </p:grpSpPr>
      <p:sp>
        <p:nvSpPr>
          <p:cNvPr id="2" name="Shape 0"/>
          <p:cNvSpPr/>
          <p:nvPr/>
        </p:nvSpPr>
        <p:spPr>
          <a:xfrm>
            <a:off x="0" y="0"/>
            <a:ext cx="7772400" cy="1097280"/>
          </a:xfrm>
          <a:prstGeom prst="rect">
            <a:avLst/>
          </a:prstGeom>
          <a:solidFill>
            <a:srgbClr val="0F1F18"/>
          </a:solidFill>
          <a:ln w="12700">
            <a:solidFill>
              <a:srgbClr val="0F1F18"/>
            </a:solidFill>
            <a:prstDash val="solid"/>
          </a:ln>
        </p:spPr>
      </p:sp>
      <p:sp>
        <p:nvSpPr>
          <p:cNvPr id="3" name="Shape 1"/>
          <p:cNvSpPr/>
          <p:nvPr/>
        </p:nvSpPr>
        <p:spPr>
          <a:xfrm>
            <a:off x="0" y="1097280"/>
            <a:ext cx="7772400" cy="36576"/>
          </a:xfrm>
          <a:prstGeom prst="rect">
            <a:avLst/>
          </a:prstGeom>
          <a:solidFill>
            <a:srgbClr val="C8862E"/>
          </a:solidFill>
          <a:ln w="12700">
            <a:solidFill>
              <a:srgbClr val="C8862E"/>
            </a:solidFill>
            <a:prstDash val="solid"/>
          </a:ln>
        </p:spPr>
      </p:sp>
      <p:sp>
        <p:nvSpPr>
          <p:cNvPr id="4" name="Text 2"/>
          <p:cNvSpPr/>
          <p:nvPr/>
        </p:nvSpPr>
        <p:spPr>
          <a:xfrm>
            <a:off x="502920" y="384048"/>
            <a:ext cx="2743200" cy="365760"/>
          </a:xfrm>
          <a:prstGeom prst="rect">
            <a:avLst/>
          </a:prstGeom>
          <a:noFill/>
          <a:ln/>
        </p:spPr>
        <p:txBody>
          <a:bodyPr wrap="square" lIns="0" tIns="0" rIns="0" bIns="0" rtlCol="0" anchor="ctr"/>
          <a:lstStyle/>
          <a:p>
            <a:pPr indent="0" marL="0">
              <a:buNone/>
            </a:pPr>
            <a:r>
              <a:rPr lang="en-US" sz="1800" b="1" dirty="0">
                <a:solidFill>
                  <a:srgbClr val="F4EFE6"/>
                </a:solidFill>
                <a:latin typeface="Palatino" pitchFamily="34" charset="0"/>
                <a:ea typeface="Palatino" pitchFamily="34" charset="-122"/>
                <a:cs typeface="Palatino" pitchFamily="34" charset="-120"/>
              </a:rPr>
              <a:t>Dugout</a:t>
            </a:r>
            <a:pPr indent="0" marL="0">
              <a:buNone/>
            </a:pPr>
            <a:r>
              <a:rPr lang="en-US" sz="1800" i="1" dirty="0">
                <a:solidFill>
                  <a:srgbClr val="C8862E"/>
                </a:solidFill>
                <a:latin typeface="Palatino" pitchFamily="34" charset="0"/>
                <a:ea typeface="Palatino" pitchFamily="34" charset="-122"/>
                <a:cs typeface="Palatino" pitchFamily="34" charset="-120"/>
              </a:rPr>
              <a:t>Lab</a:t>
            </a:r>
            <a:endParaRPr lang="en-US" sz="1800" dirty="0"/>
          </a:p>
        </p:txBody>
      </p:sp>
      <p:sp>
        <p:nvSpPr>
          <p:cNvPr id="5" name="Text 3"/>
          <p:cNvSpPr/>
          <p:nvPr/>
        </p:nvSpPr>
        <p:spPr>
          <a:xfrm>
            <a:off x="4114800" y="411480"/>
            <a:ext cx="3154680" cy="320040"/>
          </a:xfrm>
          <a:prstGeom prst="rect">
            <a:avLst/>
          </a:prstGeom>
          <a:noFill/>
          <a:ln/>
        </p:spPr>
        <p:txBody>
          <a:bodyPr wrap="square" lIns="0" tIns="0" rIns="0" bIns="0" rtlCol="0" anchor="ctr"/>
          <a:lstStyle/>
          <a:p>
            <a:pPr algn="r" indent="0" marL="0">
              <a:buNone/>
            </a:pPr>
            <a:r>
              <a:rPr lang="en-US" sz="900" b="1" spc="400" kern="0" dirty="0">
                <a:solidFill>
                  <a:srgbClr val="C8862E"/>
                </a:solidFill>
                <a:latin typeface="Consolas" pitchFamily="34" charset="0"/>
                <a:ea typeface="Consolas" pitchFamily="34" charset="-122"/>
                <a:cs typeface="Consolas" pitchFamily="34" charset="-120"/>
              </a:rPr>
              <a:t>GROWTH &amp; DEVELOPMENT</a:t>
            </a:r>
            <a:endParaRPr lang="en-US" sz="900" dirty="0"/>
          </a:p>
        </p:txBody>
      </p:sp>
      <p:sp>
        <p:nvSpPr>
          <p:cNvPr id="6" name="Text 4"/>
          <p:cNvSpPr/>
          <p:nvPr/>
        </p:nvSpPr>
        <p:spPr>
          <a:xfrm>
            <a:off x="548640" y="1691640"/>
            <a:ext cx="6675120" cy="320040"/>
          </a:xfrm>
          <a:prstGeom prst="rect">
            <a:avLst/>
          </a:prstGeom>
          <a:noFill/>
          <a:ln/>
        </p:spPr>
        <p:txBody>
          <a:bodyPr wrap="square" lIns="0" tIns="0" rIns="0" bIns="0" rtlCol="0" anchor="ctr"/>
          <a:lstStyle/>
          <a:p>
            <a:pPr algn="l" indent="0" marL="0">
              <a:buNone/>
            </a:pPr>
            <a:r>
              <a:rPr lang="en-US" sz="1000" b="1" spc="500" kern="0" dirty="0">
                <a:solidFill>
                  <a:srgbClr val="A06E1F"/>
                </a:solidFill>
                <a:latin typeface="Consolas" pitchFamily="34" charset="0"/>
                <a:ea typeface="Consolas" pitchFamily="34" charset="-122"/>
                <a:cs typeface="Consolas" pitchFamily="34" charset="-120"/>
              </a:rPr>
              <a:t>AWARDED TO</a:t>
            </a:r>
            <a:endParaRPr lang="en-US" sz="1000" dirty="0"/>
          </a:p>
        </p:txBody>
      </p:sp>
      <p:sp>
        <p:nvSpPr>
          <p:cNvPr id="7" name="Text 5"/>
          <p:cNvSpPr/>
          <p:nvPr/>
        </p:nvSpPr>
        <p:spPr>
          <a:xfrm>
            <a:off x="548640" y="2057400"/>
            <a:ext cx="6675120" cy="1280160"/>
          </a:xfrm>
          <a:prstGeom prst="rect">
            <a:avLst/>
          </a:prstGeom>
          <a:noFill/>
          <a:ln/>
        </p:spPr>
        <p:txBody>
          <a:bodyPr wrap="square" lIns="0" tIns="0" rIns="0" bIns="0" rtlCol="0" anchor="ctr"/>
          <a:lstStyle/>
          <a:p>
            <a:pPr algn="l" indent="0" marL="0">
              <a:buNone/>
            </a:pPr>
            <a:r>
              <a:rPr lang="en-US" sz="5600" i="1" dirty="0">
                <a:solidFill>
                  <a:srgbClr val="0F1F18"/>
                </a:solidFill>
                <a:latin typeface="Palatino" pitchFamily="34" charset="0"/>
                <a:ea typeface="Palatino" pitchFamily="34" charset="-122"/>
                <a:cs typeface="Palatino" pitchFamily="34" charset="-120"/>
              </a:rPr>
              <a:t>The Sponge</a:t>
            </a:r>
            <a:endParaRPr lang="en-US" sz="5600" dirty="0"/>
          </a:p>
        </p:txBody>
      </p:sp>
      <p:sp>
        <p:nvSpPr>
          <p:cNvPr id="8" name="Text 6"/>
          <p:cNvSpPr/>
          <p:nvPr/>
        </p:nvSpPr>
        <p:spPr>
          <a:xfrm>
            <a:off x="548640" y="3383280"/>
            <a:ext cx="6675120" cy="457200"/>
          </a:xfrm>
          <a:prstGeom prst="rect">
            <a:avLst/>
          </a:prstGeom>
          <a:noFill/>
          <a:ln/>
        </p:spPr>
        <p:txBody>
          <a:bodyPr wrap="square" lIns="0" tIns="0" rIns="0" bIns="0" rtlCol="0" anchor="ctr"/>
          <a:lstStyle/>
          <a:p>
            <a:pPr algn="l" indent="0" marL="0">
              <a:buNone/>
            </a:pPr>
            <a:r>
              <a:rPr lang="en-US" sz="1700" dirty="0">
                <a:solidFill>
                  <a:srgbClr val="5B574C"/>
                </a:solidFill>
                <a:latin typeface="Palatino" pitchFamily="34" charset="0"/>
                <a:ea typeface="Palatino" pitchFamily="34" charset="-122"/>
                <a:cs typeface="Palatino" pitchFamily="34" charset="-120"/>
              </a:rPr>
              <a:t>For the player who absorbed every coaching cue.</a:t>
            </a:r>
            <a:endParaRPr lang="en-US" sz="1700" dirty="0"/>
          </a:p>
        </p:txBody>
      </p:sp>
      <p:sp>
        <p:nvSpPr>
          <p:cNvPr id="9" name="Text 7"/>
          <p:cNvSpPr/>
          <p:nvPr/>
        </p:nvSpPr>
        <p:spPr>
          <a:xfrm>
            <a:off x="548640" y="4206240"/>
            <a:ext cx="6675120" cy="274320"/>
          </a:xfrm>
          <a:prstGeom prst="rect">
            <a:avLst/>
          </a:prstGeom>
          <a:noFill/>
          <a:ln/>
        </p:spPr>
        <p:txBody>
          <a:bodyPr wrap="square" lIns="0" tIns="0" rIns="0" bIns="0" rtlCol="0" anchor="ctr"/>
          <a:lstStyle/>
          <a:p>
            <a:pPr algn="l" indent="0" marL="0">
              <a:buNone/>
            </a:pPr>
            <a:r>
              <a:rPr lang="en-US" sz="900" b="1" spc="500" kern="0" dirty="0">
                <a:solidFill>
                  <a:srgbClr val="A06E1F"/>
                </a:solidFill>
                <a:latin typeface="Consolas" pitchFamily="34" charset="0"/>
                <a:ea typeface="Consolas" pitchFamily="34" charset="-122"/>
                <a:cs typeface="Consolas" pitchFamily="34" charset="-120"/>
              </a:rPr>
              <a:t>PLAYER NAME</a:t>
            </a:r>
            <a:endParaRPr lang="en-US" sz="900" dirty="0"/>
          </a:p>
        </p:txBody>
      </p:sp>
      <p:sp>
        <p:nvSpPr>
          <p:cNvPr id="10" name="Shape 8"/>
          <p:cNvSpPr/>
          <p:nvPr/>
        </p:nvSpPr>
        <p:spPr>
          <a:xfrm>
            <a:off x="548640" y="5074920"/>
            <a:ext cx="6675120" cy="0"/>
          </a:xfrm>
          <a:prstGeom prst="line">
            <a:avLst/>
          </a:prstGeom>
          <a:noFill/>
          <a:ln w="25400">
            <a:solidFill>
              <a:srgbClr val="0F1F18"/>
            </a:solidFill>
            <a:prstDash val="solid"/>
          </a:ln>
        </p:spPr>
      </p:sp>
      <p:sp>
        <p:nvSpPr>
          <p:cNvPr id="11" name="Text 9"/>
          <p:cNvSpPr/>
          <p:nvPr/>
        </p:nvSpPr>
        <p:spPr>
          <a:xfrm>
            <a:off x="548640" y="5120640"/>
            <a:ext cx="6675120" cy="274320"/>
          </a:xfrm>
          <a:prstGeom prst="rect">
            <a:avLst/>
          </a:prstGeom>
          <a:noFill/>
          <a:ln/>
        </p:spPr>
        <p:txBody>
          <a:bodyPr wrap="square" lIns="0" tIns="0" rIns="0" bIns="0" rtlCol="0" anchor="ctr"/>
          <a:lstStyle/>
          <a:p>
            <a:pPr algn="l" indent="0" marL="0">
              <a:buNone/>
            </a:pPr>
            <a:r>
              <a:rPr lang="en-US" sz="1100" i="1" dirty="0">
                <a:solidFill>
                  <a:srgbClr val="A09A8D"/>
                </a:solidFill>
                <a:latin typeface="Palatino" pitchFamily="34" charset="0"/>
                <a:ea typeface="Palatino" pitchFamily="34" charset="-122"/>
                <a:cs typeface="Palatino" pitchFamily="34" charset="-120"/>
              </a:rPr>
              <a:t>(enter player name)</a:t>
            </a:r>
            <a:endParaRPr lang="en-US" sz="1100" dirty="0"/>
          </a:p>
        </p:txBody>
      </p:sp>
      <p:sp>
        <p:nvSpPr>
          <p:cNvPr id="12" name="Text 10"/>
          <p:cNvSpPr/>
          <p:nvPr/>
        </p:nvSpPr>
        <p:spPr>
          <a:xfrm>
            <a:off x="548640" y="5440680"/>
            <a:ext cx="6675120" cy="274320"/>
          </a:xfrm>
          <a:prstGeom prst="rect">
            <a:avLst/>
          </a:prstGeom>
          <a:noFill/>
          <a:ln/>
        </p:spPr>
        <p:txBody>
          <a:bodyPr wrap="square" lIns="0" tIns="0" rIns="0" bIns="0" rtlCol="0" anchor="ctr"/>
          <a:lstStyle/>
          <a:p>
            <a:pPr algn="l" indent="0" marL="0">
              <a:buNone/>
            </a:pPr>
            <a:r>
              <a:rPr lang="en-US" sz="900" b="1" spc="500" kern="0" dirty="0">
                <a:solidFill>
                  <a:srgbClr val="A06E1F"/>
                </a:solidFill>
                <a:latin typeface="Consolas" pitchFamily="34" charset="0"/>
                <a:ea typeface="Consolas" pitchFamily="34" charset="-122"/>
                <a:cs typeface="Consolas" pitchFamily="34" charset="-120"/>
              </a:rPr>
              <a:t>WHY THEY WON</a:t>
            </a:r>
            <a:endParaRPr lang="en-US" sz="900" dirty="0"/>
          </a:p>
        </p:txBody>
      </p:sp>
      <p:sp>
        <p:nvSpPr>
          <p:cNvPr id="13" name="Shape 11"/>
          <p:cNvSpPr/>
          <p:nvPr/>
        </p:nvSpPr>
        <p:spPr>
          <a:xfrm>
            <a:off x="548640" y="5989320"/>
            <a:ext cx="6675120" cy="0"/>
          </a:xfrm>
          <a:prstGeom prst="line">
            <a:avLst/>
          </a:prstGeom>
          <a:noFill/>
          <a:ln w="15875">
            <a:solidFill>
              <a:srgbClr val="8B8478"/>
            </a:solidFill>
            <a:prstDash val="solid"/>
          </a:ln>
        </p:spPr>
      </p:sp>
      <p:sp>
        <p:nvSpPr>
          <p:cNvPr id="14" name="Shape 12"/>
          <p:cNvSpPr/>
          <p:nvPr/>
        </p:nvSpPr>
        <p:spPr>
          <a:xfrm>
            <a:off x="548640" y="6492240"/>
            <a:ext cx="6675120" cy="0"/>
          </a:xfrm>
          <a:prstGeom prst="line">
            <a:avLst/>
          </a:prstGeom>
          <a:noFill/>
          <a:ln w="15875">
            <a:solidFill>
              <a:srgbClr val="8B8478"/>
            </a:solidFill>
            <a:prstDash val="solid"/>
          </a:ln>
        </p:spPr>
      </p:sp>
      <p:sp>
        <p:nvSpPr>
          <p:cNvPr id="15" name="Shape 13"/>
          <p:cNvSpPr/>
          <p:nvPr/>
        </p:nvSpPr>
        <p:spPr>
          <a:xfrm>
            <a:off x="548640" y="6995160"/>
            <a:ext cx="6675120" cy="0"/>
          </a:xfrm>
          <a:prstGeom prst="line">
            <a:avLst/>
          </a:prstGeom>
          <a:noFill/>
          <a:ln w="15875">
            <a:solidFill>
              <a:srgbClr val="8B8478"/>
            </a:solidFill>
            <a:prstDash val="solid"/>
          </a:ln>
        </p:spPr>
      </p:sp>
      <p:sp>
        <p:nvSpPr>
          <p:cNvPr id="16" name="Shape 14"/>
          <p:cNvSpPr/>
          <p:nvPr/>
        </p:nvSpPr>
        <p:spPr>
          <a:xfrm>
            <a:off x="548640" y="7452360"/>
            <a:ext cx="6675120" cy="2011680"/>
          </a:xfrm>
          <a:prstGeom prst="rect">
            <a:avLst/>
          </a:prstGeom>
          <a:solidFill>
            <a:srgbClr val="FBF8F1"/>
          </a:solidFill>
          <a:ln w="9525">
            <a:solidFill>
              <a:srgbClr val="D8D0BF"/>
            </a:solidFill>
            <a:prstDash val="solid"/>
          </a:ln>
        </p:spPr>
      </p:sp>
      <p:sp>
        <p:nvSpPr>
          <p:cNvPr id="17" name="Text 15"/>
          <p:cNvSpPr/>
          <p:nvPr/>
        </p:nvSpPr>
        <p:spPr>
          <a:xfrm>
            <a:off x="777240" y="7562088"/>
            <a:ext cx="6400800" cy="256032"/>
          </a:xfrm>
          <a:prstGeom prst="rect">
            <a:avLst/>
          </a:prstGeom>
          <a:noFill/>
          <a:ln/>
        </p:spPr>
        <p:txBody>
          <a:bodyPr wrap="square" lIns="0" tIns="0" rIns="0" bIns="0" rtlCol="0" anchor="ctr"/>
          <a:lstStyle/>
          <a:p>
            <a:pPr algn="l" indent="0" marL="0">
              <a:buNone/>
            </a:pPr>
            <a:r>
              <a:rPr lang="en-US" sz="850" b="1" spc="400" kern="0" dirty="0">
                <a:solidFill>
                  <a:srgbClr val="A06E1F"/>
                </a:solidFill>
                <a:latin typeface="Consolas" pitchFamily="34" charset="0"/>
                <a:ea typeface="Consolas" pitchFamily="34" charset="-122"/>
                <a:cs typeface="Consolas" pitchFamily="34" charset="-120"/>
              </a:rPr>
              <a:t>SUGGESTED VARIATIONS</a:t>
            </a:r>
            <a:endParaRPr lang="en-US" sz="850" dirty="0"/>
          </a:p>
        </p:txBody>
      </p:sp>
      <p:sp>
        <p:nvSpPr>
          <p:cNvPr id="18" name="Text 16"/>
          <p:cNvSpPr/>
          <p:nvPr/>
        </p:nvSpPr>
        <p:spPr>
          <a:xfrm>
            <a:off x="777240" y="7808976"/>
            <a:ext cx="6400800" cy="201168"/>
          </a:xfrm>
          <a:prstGeom prst="rect">
            <a:avLst/>
          </a:prstGeom>
          <a:noFill/>
          <a:ln/>
        </p:spPr>
        <p:txBody>
          <a:bodyPr wrap="square" lIns="0" tIns="0" rIns="0" bIns="0" rtlCol="0" anchor="ctr"/>
          <a:lstStyle/>
          <a:p>
            <a:pPr algn="l" indent="0" marL="0">
              <a:buNone/>
            </a:pPr>
            <a:r>
              <a:rPr lang="en-US" sz="900" i="1" dirty="0">
                <a:solidFill>
                  <a:srgbClr val="5B574C"/>
                </a:solidFill>
                <a:latin typeface="Calibri" pitchFamily="34" charset="0"/>
                <a:ea typeface="Calibri" pitchFamily="34" charset="-122"/>
                <a:cs typeface="Calibri" pitchFamily="34" charset="-120"/>
              </a:rPr>
              <a:t>Other names you could give this award:</a:t>
            </a:r>
            <a:endParaRPr lang="en-US" sz="900" dirty="0"/>
          </a:p>
        </p:txBody>
      </p:sp>
      <p:sp>
        <p:nvSpPr>
          <p:cNvPr id="19" name="Text 17"/>
          <p:cNvSpPr/>
          <p:nvPr/>
        </p:nvSpPr>
        <p:spPr>
          <a:xfrm>
            <a:off x="777240" y="8001000"/>
            <a:ext cx="6400800" cy="228600"/>
          </a:xfrm>
          <a:prstGeom prst="rect">
            <a:avLst/>
          </a:prstGeom>
          <a:noFill/>
          <a:ln/>
        </p:spPr>
        <p:txBody>
          <a:bodyPr wrap="square" lIns="0" tIns="0" rIns="0" bIns="0" rtlCol="0" anchor="ctr"/>
          <a:lstStyle/>
          <a:p>
            <a:pPr algn="l" indent="0" marL="0">
              <a:buNone/>
            </a:pPr>
            <a:r>
              <a:rPr lang="en-US" sz="1000" b="1" dirty="0">
                <a:solidFill>
                  <a:srgbClr val="0F1F18"/>
                </a:solidFill>
                <a:latin typeface="Calibri" pitchFamily="34" charset="0"/>
                <a:ea typeface="Calibri" pitchFamily="34" charset="-122"/>
                <a:cs typeface="Calibri" pitchFamily="34" charset="-120"/>
              </a:rPr>
              <a:t>Coachable Award  ·  The Learner Award  ·  Best Listener</a:t>
            </a:r>
            <a:endParaRPr lang="en-US" sz="1000" dirty="0"/>
          </a:p>
        </p:txBody>
      </p:sp>
      <p:sp>
        <p:nvSpPr>
          <p:cNvPr id="20" name="Text 18"/>
          <p:cNvSpPr/>
          <p:nvPr/>
        </p:nvSpPr>
        <p:spPr>
          <a:xfrm>
            <a:off x="777240" y="8321040"/>
            <a:ext cx="6400800" cy="201168"/>
          </a:xfrm>
          <a:prstGeom prst="rect">
            <a:avLst/>
          </a:prstGeom>
          <a:noFill/>
          <a:ln/>
        </p:spPr>
        <p:txBody>
          <a:bodyPr wrap="square" lIns="0" tIns="0" rIns="0" bIns="0" rtlCol="0" anchor="ctr"/>
          <a:lstStyle/>
          <a:p>
            <a:pPr algn="l" indent="0" marL="0">
              <a:buNone/>
            </a:pPr>
            <a:r>
              <a:rPr lang="en-US" sz="900" i="1" dirty="0">
                <a:solidFill>
                  <a:srgbClr val="5B574C"/>
                </a:solidFill>
                <a:latin typeface="Calibri" pitchFamily="34" charset="0"/>
                <a:ea typeface="Calibri" pitchFamily="34" charset="-122"/>
                <a:cs typeface="Calibri" pitchFamily="34" charset="-120"/>
              </a:rPr>
              <a:t>Suggestions for the blurb:</a:t>
            </a:r>
            <a:endParaRPr lang="en-US" sz="900" dirty="0"/>
          </a:p>
        </p:txBody>
      </p:sp>
      <p:sp>
        <p:nvSpPr>
          <p:cNvPr id="21" name="Text 19"/>
          <p:cNvSpPr/>
          <p:nvPr/>
        </p:nvSpPr>
        <p:spPr>
          <a:xfrm>
            <a:off x="777240" y="8522208"/>
            <a:ext cx="6400800" cy="914400"/>
          </a:xfrm>
          <a:prstGeom prst="rect">
            <a:avLst/>
          </a:prstGeom>
          <a:noFill/>
          <a:ln/>
        </p:spPr>
        <p:txBody>
          <a:bodyPr wrap="square" lIns="0" tIns="0" rIns="0" bIns="0" rtlCol="0" anchor="ctr"/>
          <a:lstStyle/>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Asked the best questions in the dugout.</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Tried every cue the same practice they heard it.</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Watched every other at-bat to learn from it.</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Took notes. Actual notes. At ten years old.</a:t>
            </a:r>
            <a:endParaRPr lang="en-US" sz="900" dirty="0"/>
          </a:p>
        </p:txBody>
      </p:sp>
      <p:sp>
        <p:nvSpPr>
          <p:cNvPr id="22" name="Text 20"/>
          <p:cNvSpPr/>
          <p:nvPr/>
        </p:nvSpPr>
        <p:spPr>
          <a:xfrm>
            <a:off x="548640" y="9646920"/>
            <a:ext cx="3657600" cy="274320"/>
          </a:xfrm>
          <a:prstGeom prst="rect">
            <a:avLst/>
          </a:prstGeom>
          <a:noFill/>
          <a:ln/>
        </p:spPr>
        <p:txBody>
          <a:bodyPr wrap="square" lIns="0" tIns="0" rIns="0" bIns="0" rtlCol="0" anchor="ctr"/>
          <a:lstStyle/>
          <a:p>
            <a:pPr algn="l" indent="0" marL="0">
              <a:buNone/>
            </a:pPr>
            <a:r>
              <a:rPr lang="en-US" sz="800" spc="200" kern="0" dirty="0">
                <a:solidFill>
                  <a:srgbClr val="8B8478"/>
                </a:solidFill>
                <a:latin typeface="Consolas" pitchFamily="34" charset="0"/>
                <a:ea typeface="Consolas" pitchFamily="34" charset="-122"/>
                <a:cs typeface="Consolas" pitchFamily="34" charset="-120"/>
              </a:rPr>
              <a:t>dugoutlab.com</a:t>
            </a:r>
            <a:endParaRPr lang="en-US" sz="800" dirty="0"/>
          </a:p>
        </p:txBody>
      </p:sp>
      <p:sp>
        <p:nvSpPr>
          <p:cNvPr id="23" name="Text 21"/>
          <p:cNvSpPr/>
          <p:nvPr/>
        </p:nvSpPr>
        <p:spPr>
          <a:xfrm>
            <a:off x="4114800" y="9646920"/>
            <a:ext cx="3154680" cy="274320"/>
          </a:xfrm>
          <a:prstGeom prst="rect">
            <a:avLst/>
          </a:prstGeom>
          <a:noFill/>
          <a:ln/>
        </p:spPr>
        <p:txBody>
          <a:bodyPr wrap="square" lIns="0" tIns="0" rIns="0" bIns="0" rtlCol="0" anchor="ctr"/>
          <a:lstStyle/>
          <a:p>
            <a:pPr algn="r" indent="0" marL="0">
              <a:buNone/>
            </a:pPr>
            <a:r>
              <a:rPr lang="en-US" sz="800" spc="200" kern="0" dirty="0">
                <a:solidFill>
                  <a:srgbClr val="8B8478"/>
                </a:solidFill>
                <a:latin typeface="Consolas" pitchFamily="34" charset="0"/>
                <a:ea typeface="Consolas" pitchFamily="34" charset="-122"/>
                <a:cs typeface="Consolas" pitchFamily="34" charset="-120"/>
              </a:rPr>
              <a:t>Award 6 of 11</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4EFE6"/>
        </a:solidFill>
      </p:bgPr>
    </p:bg>
    <p:spTree>
      <p:nvGrpSpPr>
        <p:cNvPr id="1" name=""/>
        <p:cNvGrpSpPr/>
        <p:nvPr/>
      </p:nvGrpSpPr>
      <p:grpSpPr>
        <a:xfrm>
          <a:off x="0" y="0"/>
          <a:ext cx="0" cy="0"/>
          <a:chOff x="0" y="0"/>
          <a:chExt cx="0" cy="0"/>
        </a:xfrm>
      </p:grpSpPr>
      <p:sp>
        <p:nvSpPr>
          <p:cNvPr id="2" name="Shape 0"/>
          <p:cNvSpPr/>
          <p:nvPr/>
        </p:nvSpPr>
        <p:spPr>
          <a:xfrm>
            <a:off x="0" y="0"/>
            <a:ext cx="7772400" cy="1097280"/>
          </a:xfrm>
          <a:prstGeom prst="rect">
            <a:avLst/>
          </a:prstGeom>
          <a:solidFill>
            <a:srgbClr val="0F1F18"/>
          </a:solidFill>
          <a:ln w="12700">
            <a:solidFill>
              <a:srgbClr val="0F1F18"/>
            </a:solidFill>
            <a:prstDash val="solid"/>
          </a:ln>
        </p:spPr>
      </p:sp>
      <p:sp>
        <p:nvSpPr>
          <p:cNvPr id="3" name="Shape 1"/>
          <p:cNvSpPr/>
          <p:nvPr/>
        </p:nvSpPr>
        <p:spPr>
          <a:xfrm>
            <a:off x="0" y="1097280"/>
            <a:ext cx="7772400" cy="36576"/>
          </a:xfrm>
          <a:prstGeom prst="rect">
            <a:avLst/>
          </a:prstGeom>
          <a:solidFill>
            <a:srgbClr val="C8862E"/>
          </a:solidFill>
          <a:ln w="12700">
            <a:solidFill>
              <a:srgbClr val="C8862E"/>
            </a:solidFill>
            <a:prstDash val="solid"/>
          </a:ln>
        </p:spPr>
      </p:sp>
      <p:sp>
        <p:nvSpPr>
          <p:cNvPr id="4" name="Text 2"/>
          <p:cNvSpPr/>
          <p:nvPr/>
        </p:nvSpPr>
        <p:spPr>
          <a:xfrm>
            <a:off x="502920" y="384048"/>
            <a:ext cx="2743200" cy="365760"/>
          </a:xfrm>
          <a:prstGeom prst="rect">
            <a:avLst/>
          </a:prstGeom>
          <a:noFill/>
          <a:ln/>
        </p:spPr>
        <p:txBody>
          <a:bodyPr wrap="square" lIns="0" tIns="0" rIns="0" bIns="0" rtlCol="0" anchor="ctr"/>
          <a:lstStyle/>
          <a:p>
            <a:pPr indent="0" marL="0">
              <a:buNone/>
            </a:pPr>
            <a:r>
              <a:rPr lang="en-US" sz="1800" b="1" dirty="0">
                <a:solidFill>
                  <a:srgbClr val="F4EFE6"/>
                </a:solidFill>
                <a:latin typeface="Palatino" pitchFamily="34" charset="0"/>
                <a:ea typeface="Palatino" pitchFamily="34" charset="-122"/>
                <a:cs typeface="Palatino" pitchFamily="34" charset="-120"/>
              </a:rPr>
              <a:t>Dugout</a:t>
            </a:r>
            <a:pPr indent="0" marL="0">
              <a:buNone/>
            </a:pPr>
            <a:r>
              <a:rPr lang="en-US" sz="1800" i="1" dirty="0">
                <a:solidFill>
                  <a:srgbClr val="C8862E"/>
                </a:solidFill>
                <a:latin typeface="Palatino" pitchFamily="34" charset="0"/>
                <a:ea typeface="Palatino" pitchFamily="34" charset="-122"/>
                <a:cs typeface="Palatino" pitchFamily="34" charset="-120"/>
              </a:rPr>
              <a:t>Lab</a:t>
            </a:r>
            <a:endParaRPr lang="en-US" sz="1800" dirty="0"/>
          </a:p>
        </p:txBody>
      </p:sp>
      <p:sp>
        <p:nvSpPr>
          <p:cNvPr id="5" name="Text 3"/>
          <p:cNvSpPr/>
          <p:nvPr/>
        </p:nvSpPr>
        <p:spPr>
          <a:xfrm>
            <a:off x="4114800" y="411480"/>
            <a:ext cx="3154680" cy="320040"/>
          </a:xfrm>
          <a:prstGeom prst="rect">
            <a:avLst/>
          </a:prstGeom>
          <a:noFill/>
          <a:ln/>
        </p:spPr>
        <p:txBody>
          <a:bodyPr wrap="square" lIns="0" tIns="0" rIns="0" bIns="0" rtlCol="0" anchor="ctr"/>
          <a:lstStyle/>
          <a:p>
            <a:pPr algn="r" indent="0" marL="0">
              <a:buNone/>
            </a:pPr>
            <a:r>
              <a:rPr lang="en-US" sz="900" b="1" spc="400" kern="0" dirty="0">
                <a:solidFill>
                  <a:srgbClr val="C8862E"/>
                </a:solidFill>
                <a:latin typeface="Consolas" pitchFamily="34" charset="0"/>
                <a:ea typeface="Consolas" pitchFamily="34" charset="-122"/>
                <a:cs typeface="Consolas" pitchFamily="34" charset="-120"/>
              </a:rPr>
              <a:t>BASEBALL IQ</a:t>
            </a:r>
            <a:endParaRPr lang="en-US" sz="900" dirty="0"/>
          </a:p>
        </p:txBody>
      </p:sp>
      <p:sp>
        <p:nvSpPr>
          <p:cNvPr id="6" name="Text 4"/>
          <p:cNvSpPr/>
          <p:nvPr/>
        </p:nvSpPr>
        <p:spPr>
          <a:xfrm>
            <a:off x="548640" y="1691640"/>
            <a:ext cx="6675120" cy="320040"/>
          </a:xfrm>
          <a:prstGeom prst="rect">
            <a:avLst/>
          </a:prstGeom>
          <a:noFill/>
          <a:ln/>
        </p:spPr>
        <p:txBody>
          <a:bodyPr wrap="square" lIns="0" tIns="0" rIns="0" bIns="0" rtlCol="0" anchor="ctr"/>
          <a:lstStyle/>
          <a:p>
            <a:pPr algn="l" indent="0" marL="0">
              <a:buNone/>
            </a:pPr>
            <a:r>
              <a:rPr lang="en-US" sz="1000" b="1" spc="500" kern="0" dirty="0">
                <a:solidFill>
                  <a:srgbClr val="A06E1F"/>
                </a:solidFill>
                <a:latin typeface="Consolas" pitchFamily="34" charset="0"/>
                <a:ea typeface="Consolas" pitchFamily="34" charset="-122"/>
                <a:cs typeface="Consolas" pitchFamily="34" charset="-120"/>
              </a:rPr>
              <a:t>AWARDED TO</a:t>
            </a:r>
            <a:endParaRPr lang="en-US" sz="1000" dirty="0"/>
          </a:p>
        </p:txBody>
      </p:sp>
      <p:sp>
        <p:nvSpPr>
          <p:cNvPr id="7" name="Text 5"/>
          <p:cNvSpPr/>
          <p:nvPr/>
        </p:nvSpPr>
        <p:spPr>
          <a:xfrm>
            <a:off x="548640" y="2057400"/>
            <a:ext cx="6675120" cy="1280160"/>
          </a:xfrm>
          <a:prstGeom prst="rect">
            <a:avLst/>
          </a:prstGeom>
          <a:noFill/>
          <a:ln/>
        </p:spPr>
        <p:txBody>
          <a:bodyPr wrap="square" lIns="0" tIns="0" rIns="0" bIns="0" rtlCol="0" anchor="ctr"/>
          <a:lstStyle/>
          <a:p>
            <a:pPr algn="l" indent="0" marL="0">
              <a:buNone/>
            </a:pPr>
            <a:r>
              <a:rPr lang="en-US" sz="5600" i="1" dirty="0">
                <a:solidFill>
                  <a:srgbClr val="0F1F18"/>
                </a:solidFill>
                <a:latin typeface="Palatino" pitchFamily="34" charset="0"/>
                <a:ea typeface="Palatino" pitchFamily="34" charset="-122"/>
                <a:cs typeface="Palatino" pitchFamily="34" charset="-120"/>
              </a:rPr>
              <a:t>The Heads-Up Award</a:t>
            </a:r>
            <a:endParaRPr lang="en-US" sz="5600" dirty="0"/>
          </a:p>
        </p:txBody>
      </p:sp>
      <p:sp>
        <p:nvSpPr>
          <p:cNvPr id="8" name="Text 6"/>
          <p:cNvSpPr/>
          <p:nvPr/>
        </p:nvSpPr>
        <p:spPr>
          <a:xfrm>
            <a:off x="548640" y="3383280"/>
            <a:ext cx="6675120" cy="457200"/>
          </a:xfrm>
          <a:prstGeom prst="rect">
            <a:avLst/>
          </a:prstGeom>
          <a:noFill/>
          <a:ln/>
        </p:spPr>
        <p:txBody>
          <a:bodyPr wrap="square" lIns="0" tIns="0" rIns="0" bIns="0" rtlCol="0" anchor="ctr"/>
          <a:lstStyle/>
          <a:p>
            <a:pPr algn="l" indent="0" marL="0">
              <a:buNone/>
            </a:pPr>
            <a:r>
              <a:rPr lang="en-US" sz="1700" dirty="0">
                <a:solidFill>
                  <a:srgbClr val="5B574C"/>
                </a:solidFill>
                <a:latin typeface="Palatino" pitchFamily="34" charset="0"/>
                <a:ea typeface="Palatino" pitchFamily="34" charset="-122"/>
                <a:cs typeface="Palatino" pitchFamily="34" charset="-120"/>
              </a:rPr>
              <a:t>For the player who always knew where the ball should go.</a:t>
            </a:r>
            <a:endParaRPr lang="en-US" sz="1700" dirty="0"/>
          </a:p>
        </p:txBody>
      </p:sp>
      <p:sp>
        <p:nvSpPr>
          <p:cNvPr id="9" name="Text 7"/>
          <p:cNvSpPr/>
          <p:nvPr/>
        </p:nvSpPr>
        <p:spPr>
          <a:xfrm>
            <a:off x="548640" y="4206240"/>
            <a:ext cx="6675120" cy="274320"/>
          </a:xfrm>
          <a:prstGeom prst="rect">
            <a:avLst/>
          </a:prstGeom>
          <a:noFill/>
          <a:ln/>
        </p:spPr>
        <p:txBody>
          <a:bodyPr wrap="square" lIns="0" tIns="0" rIns="0" bIns="0" rtlCol="0" anchor="ctr"/>
          <a:lstStyle/>
          <a:p>
            <a:pPr algn="l" indent="0" marL="0">
              <a:buNone/>
            </a:pPr>
            <a:r>
              <a:rPr lang="en-US" sz="900" b="1" spc="500" kern="0" dirty="0">
                <a:solidFill>
                  <a:srgbClr val="A06E1F"/>
                </a:solidFill>
                <a:latin typeface="Consolas" pitchFamily="34" charset="0"/>
                <a:ea typeface="Consolas" pitchFamily="34" charset="-122"/>
                <a:cs typeface="Consolas" pitchFamily="34" charset="-120"/>
              </a:rPr>
              <a:t>PLAYER NAME</a:t>
            </a:r>
            <a:endParaRPr lang="en-US" sz="900" dirty="0"/>
          </a:p>
        </p:txBody>
      </p:sp>
      <p:sp>
        <p:nvSpPr>
          <p:cNvPr id="10" name="Shape 8"/>
          <p:cNvSpPr/>
          <p:nvPr/>
        </p:nvSpPr>
        <p:spPr>
          <a:xfrm>
            <a:off x="548640" y="5074920"/>
            <a:ext cx="6675120" cy="0"/>
          </a:xfrm>
          <a:prstGeom prst="line">
            <a:avLst/>
          </a:prstGeom>
          <a:noFill/>
          <a:ln w="25400">
            <a:solidFill>
              <a:srgbClr val="0F1F18"/>
            </a:solidFill>
            <a:prstDash val="solid"/>
          </a:ln>
        </p:spPr>
      </p:sp>
      <p:sp>
        <p:nvSpPr>
          <p:cNvPr id="11" name="Text 9"/>
          <p:cNvSpPr/>
          <p:nvPr/>
        </p:nvSpPr>
        <p:spPr>
          <a:xfrm>
            <a:off x="548640" y="5120640"/>
            <a:ext cx="6675120" cy="274320"/>
          </a:xfrm>
          <a:prstGeom prst="rect">
            <a:avLst/>
          </a:prstGeom>
          <a:noFill/>
          <a:ln/>
        </p:spPr>
        <p:txBody>
          <a:bodyPr wrap="square" lIns="0" tIns="0" rIns="0" bIns="0" rtlCol="0" anchor="ctr"/>
          <a:lstStyle/>
          <a:p>
            <a:pPr algn="l" indent="0" marL="0">
              <a:buNone/>
            </a:pPr>
            <a:r>
              <a:rPr lang="en-US" sz="1100" i="1" dirty="0">
                <a:solidFill>
                  <a:srgbClr val="A09A8D"/>
                </a:solidFill>
                <a:latin typeface="Palatino" pitchFamily="34" charset="0"/>
                <a:ea typeface="Palatino" pitchFamily="34" charset="-122"/>
                <a:cs typeface="Palatino" pitchFamily="34" charset="-120"/>
              </a:rPr>
              <a:t>(enter player name)</a:t>
            </a:r>
            <a:endParaRPr lang="en-US" sz="1100" dirty="0"/>
          </a:p>
        </p:txBody>
      </p:sp>
      <p:sp>
        <p:nvSpPr>
          <p:cNvPr id="12" name="Text 10"/>
          <p:cNvSpPr/>
          <p:nvPr/>
        </p:nvSpPr>
        <p:spPr>
          <a:xfrm>
            <a:off x="548640" y="5440680"/>
            <a:ext cx="6675120" cy="274320"/>
          </a:xfrm>
          <a:prstGeom prst="rect">
            <a:avLst/>
          </a:prstGeom>
          <a:noFill/>
          <a:ln/>
        </p:spPr>
        <p:txBody>
          <a:bodyPr wrap="square" lIns="0" tIns="0" rIns="0" bIns="0" rtlCol="0" anchor="ctr"/>
          <a:lstStyle/>
          <a:p>
            <a:pPr algn="l" indent="0" marL="0">
              <a:buNone/>
            </a:pPr>
            <a:r>
              <a:rPr lang="en-US" sz="900" b="1" spc="500" kern="0" dirty="0">
                <a:solidFill>
                  <a:srgbClr val="A06E1F"/>
                </a:solidFill>
                <a:latin typeface="Consolas" pitchFamily="34" charset="0"/>
                <a:ea typeface="Consolas" pitchFamily="34" charset="-122"/>
                <a:cs typeface="Consolas" pitchFamily="34" charset="-120"/>
              </a:rPr>
              <a:t>WHY THEY WON</a:t>
            </a:r>
            <a:endParaRPr lang="en-US" sz="900" dirty="0"/>
          </a:p>
        </p:txBody>
      </p:sp>
      <p:sp>
        <p:nvSpPr>
          <p:cNvPr id="13" name="Shape 11"/>
          <p:cNvSpPr/>
          <p:nvPr/>
        </p:nvSpPr>
        <p:spPr>
          <a:xfrm>
            <a:off x="548640" y="5989320"/>
            <a:ext cx="6675120" cy="0"/>
          </a:xfrm>
          <a:prstGeom prst="line">
            <a:avLst/>
          </a:prstGeom>
          <a:noFill/>
          <a:ln w="15875">
            <a:solidFill>
              <a:srgbClr val="8B8478"/>
            </a:solidFill>
            <a:prstDash val="solid"/>
          </a:ln>
        </p:spPr>
      </p:sp>
      <p:sp>
        <p:nvSpPr>
          <p:cNvPr id="14" name="Shape 12"/>
          <p:cNvSpPr/>
          <p:nvPr/>
        </p:nvSpPr>
        <p:spPr>
          <a:xfrm>
            <a:off x="548640" y="6492240"/>
            <a:ext cx="6675120" cy="0"/>
          </a:xfrm>
          <a:prstGeom prst="line">
            <a:avLst/>
          </a:prstGeom>
          <a:noFill/>
          <a:ln w="15875">
            <a:solidFill>
              <a:srgbClr val="8B8478"/>
            </a:solidFill>
            <a:prstDash val="solid"/>
          </a:ln>
        </p:spPr>
      </p:sp>
      <p:sp>
        <p:nvSpPr>
          <p:cNvPr id="15" name="Shape 13"/>
          <p:cNvSpPr/>
          <p:nvPr/>
        </p:nvSpPr>
        <p:spPr>
          <a:xfrm>
            <a:off x="548640" y="6995160"/>
            <a:ext cx="6675120" cy="0"/>
          </a:xfrm>
          <a:prstGeom prst="line">
            <a:avLst/>
          </a:prstGeom>
          <a:noFill/>
          <a:ln w="15875">
            <a:solidFill>
              <a:srgbClr val="8B8478"/>
            </a:solidFill>
            <a:prstDash val="solid"/>
          </a:ln>
        </p:spPr>
      </p:sp>
      <p:sp>
        <p:nvSpPr>
          <p:cNvPr id="16" name="Shape 14"/>
          <p:cNvSpPr/>
          <p:nvPr/>
        </p:nvSpPr>
        <p:spPr>
          <a:xfrm>
            <a:off x="548640" y="7452360"/>
            <a:ext cx="6675120" cy="2011680"/>
          </a:xfrm>
          <a:prstGeom prst="rect">
            <a:avLst/>
          </a:prstGeom>
          <a:solidFill>
            <a:srgbClr val="FBF8F1"/>
          </a:solidFill>
          <a:ln w="9525">
            <a:solidFill>
              <a:srgbClr val="D8D0BF"/>
            </a:solidFill>
            <a:prstDash val="solid"/>
          </a:ln>
        </p:spPr>
      </p:sp>
      <p:sp>
        <p:nvSpPr>
          <p:cNvPr id="17" name="Text 15"/>
          <p:cNvSpPr/>
          <p:nvPr/>
        </p:nvSpPr>
        <p:spPr>
          <a:xfrm>
            <a:off x="777240" y="7562088"/>
            <a:ext cx="6400800" cy="256032"/>
          </a:xfrm>
          <a:prstGeom prst="rect">
            <a:avLst/>
          </a:prstGeom>
          <a:noFill/>
          <a:ln/>
        </p:spPr>
        <p:txBody>
          <a:bodyPr wrap="square" lIns="0" tIns="0" rIns="0" bIns="0" rtlCol="0" anchor="ctr"/>
          <a:lstStyle/>
          <a:p>
            <a:pPr algn="l" indent="0" marL="0">
              <a:buNone/>
            </a:pPr>
            <a:r>
              <a:rPr lang="en-US" sz="850" b="1" spc="400" kern="0" dirty="0">
                <a:solidFill>
                  <a:srgbClr val="A06E1F"/>
                </a:solidFill>
                <a:latin typeface="Consolas" pitchFamily="34" charset="0"/>
                <a:ea typeface="Consolas" pitchFamily="34" charset="-122"/>
                <a:cs typeface="Consolas" pitchFamily="34" charset="-120"/>
              </a:rPr>
              <a:t>SUGGESTED VARIATIONS</a:t>
            </a:r>
            <a:endParaRPr lang="en-US" sz="850" dirty="0"/>
          </a:p>
        </p:txBody>
      </p:sp>
      <p:sp>
        <p:nvSpPr>
          <p:cNvPr id="18" name="Text 16"/>
          <p:cNvSpPr/>
          <p:nvPr/>
        </p:nvSpPr>
        <p:spPr>
          <a:xfrm>
            <a:off x="777240" y="7808976"/>
            <a:ext cx="6400800" cy="201168"/>
          </a:xfrm>
          <a:prstGeom prst="rect">
            <a:avLst/>
          </a:prstGeom>
          <a:noFill/>
          <a:ln/>
        </p:spPr>
        <p:txBody>
          <a:bodyPr wrap="square" lIns="0" tIns="0" rIns="0" bIns="0" rtlCol="0" anchor="ctr"/>
          <a:lstStyle/>
          <a:p>
            <a:pPr algn="l" indent="0" marL="0">
              <a:buNone/>
            </a:pPr>
            <a:r>
              <a:rPr lang="en-US" sz="900" i="1" dirty="0">
                <a:solidFill>
                  <a:srgbClr val="5B574C"/>
                </a:solidFill>
                <a:latin typeface="Calibri" pitchFamily="34" charset="0"/>
                <a:ea typeface="Calibri" pitchFamily="34" charset="-122"/>
                <a:cs typeface="Calibri" pitchFamily="34" charset="-120"/>
              </a:rPr>
              <a:t>Other names you could give this award:</a:t>
            </a:r>
            <a:endParaRPr lang="en-US" sz="900" dirty="0"/>
          </a:p>
        </p:txBody>
      </p:sp>
      <p:sp>
        <p:nvSpPr>
          <p:cNvPr id="19" name="Text 17"/>
          <p:cNvSpPr/>
          <p:nvPr/>
        </p:nvSpPr>
        <p:spPr>
          <a:xfrm>
            <a:off x="777240" y="8001000"/>
            <a:ext cx="6400800" cy="228600"/>
          </a:xfrm>
          <a:prstGeom prst="rect">
            <a:avLst/>
          </a:prstGeom>
          <a:noFill/>
          <a:ln/>
        </p:spPr>
        <p:txBody>
          <a:bodyPr wrap="square" lIns="0" tIns="0" rIns="0" bIns="0" rtlCol="0" anchor="ctr"/>
          <a:lstStyle/>
          <a:p>
            <a:pPr algn="l" indent="0" marL="0">
              <a:buNone/>
            </a:pPr>
            <a:r>
              <a:rPr lang="en-US" sz="1000" b="1" dirty="0">
                <a:solidFill>
                  <a:srgbClr val="0F1F18"/>
                </a:solidFill>
                <a:latin typeface="Calibri" pitchFamily="34" charset="0"/>
                <a:ea typeface="Calibri" pitchFamily="34" charset="-122"/>
                <a:cs typeface="Calibri" pitchFamily="34" charset="-120"/>
              </a:rPr>
              <a:t>Smartest Player Award  ·  The General Award  ·  Best Cutoff</a:t>
            </a:r>
            <a:endParaRPr lang="en-US" sz="1000" dirty="0"/>
          </a:p>
        </p:txBody>
      </p:sp>
      <p:sp>
        <p:nvSpPr>
          <p:cNvPr id="20" name="Text 18"/>
          <p:cNvSpPr/>
          <p:nvPr/>
        </p:nvSpPr>
        <p:spPr>
          <a:xfrm>
            <a:off x="777240" y="8321040"/>
            <a:ext cx="6400800" cy="201168"/>
          </a:xfrm>
          <a:prstGeom prst="rect">
            <a:avLst/>
          </a:prstGeom>
          <a:noFill/>
          <a:ln/>
        </p:spPr>
        <p:txBody>
          <a:bodyPr wrap="square" lIns="0" tIns="0" rIns="0" bIns="0" rtlCol="0" anchor="ctr"/>
          <a:lstStyle/>
          <a:p>
            <a:pPr algn="l" indent="0" marL="0">
              <a:buNone/>
            </a:pPr>
            <a:r>
              <a:rPr lang="en-US" sz="900" i="1" dirty="0">
                <a:solidFill>
                  <a:srgbClr val="5B574C"/>
                </a:solidFill>
                <a:latin typeface="Calibri" pitchFamily="34" charset="0"/>
                <a:ea typeface="Calibri" pitchFamily="34" charset="-122"/>
                <a:cs typeface="Calibri" pitchFamily="34" charset="-120"/>
              </a:rPr>
              <a:t>Suggestions for the blurb:</a:t>
            </a:r>
            <a:endParaRPr lang="en-US" sz="900" dirty="0"/>
          </a:p>
        </p:txBody>
      </p:sp>
      <p:sp>
        <p:nvSpPr>
          <p:cNvPr id="21" name="Text 19"/>
          <p:cNvSpPr/>
          <p:nvPr/>
        </p:nvSpPr>
        <p:spPr>
          <a:xfrm>
            <a:off x="777240" y="8522208"/>
            <a:ext cx="6400800" cy="914400"/>
          </a:xfrm>
          <a:prstGeom prst="rect">
            <a:avLst/>
          </a:prstGeom>
          <a:noFill/>
          <a:ln/>
        </p:spPr>
        <p:txBody>
          <a:bodyPr wrap="square" lIns="0" tIns="0" rIns="0" bIns="0" rtlCol="0" anchor="ctr"/>
          <a:lstStyle/>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Read every situation. Made the right throw. Every time.</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Backed up every base. Hit every cutoff. Tagged every base.</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The kid who knew the count, the outs, and the runners on every pitch.</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Made the play that won us the game when it counted.</a:t>
            </a:r>
            <a:endParaRPr lang="en-US" sz="900" dirty="0"/>
          </a:p>
        </p:txBody>
      </p:sp>
      <p:sp>
        <p:nvSpPr>
          <p:cNvPr id="22" name="Text 20"/>
          <p:cNvSpPr/>
          <p:nvPr/>
        </p:nvSpPr>
        <p:spPr>
          <a:xfrm>
            <a:off x="548640" y="9646920"/>
            <a:ext cx="3657600" cy="274320"/>
          </a:xfrm>
          <a:prstGeom prst="rect">
            <a:avLst/>
          </a:prstGeom>
          <a:noFill/>
          <a:ln/>
        </p:spPr>
        <p:txBody>
          <a:bodyPr wrap="square" lIns="0" tIns="0" rIns="0" bIns="0" rtlCol="0" anchor="ctr"/>
          <a:lstStyle/>
          <a:p>
            <a:pPr algn="l" indent="0" marL="0">
              <a:buNone/>
            </a:pPr>
            <a:r>
              <a:rPr lang="en-US" sz="800" spc="200" kern="0" dirty="0">
                <a:solidFill>
                  <a:srgbClr val="8B8478"/>
                </a:solidFill>
                <a:latin typeface="Consolas" pitchFamily="34" charset="0"/>
                <a:ea typeface="Consolas" pitchFamily="34" charset="-122"/>
                <a:cs typeface="Consolas" pitchFamily="34" charset="-120"/>
              </a:rPr>
              <a:t>dugoutlab.com</a:t>
            </a:r>
            <a:endParaRPr lang="en-US" sz="800" dirty="0"/>
          </a:p>
        </p:txBody>
      </p:sp>
      <p:sp>
        <p:nvSpPr>
          <p:cNvPr id="23" name="Text 21"/>
          <p:cNvSpPr/>
          <p:nvPr/>
        </p:nvSpPr>
        <p:spPr>
          <a:xfrm>
            <a:off x="4114800" y="9646920"/>
            <a:ext cx="3154680" cy="274320"/>
          </a:xfrm>
          <a:prstGeom prst="rect">
            <a:avLst/>
          </a:prstGeom>
          <a:noFill/>
          <a:ln/>
        </p:spPr>
        <p:txBody>
          <a:bodyPr wrap="square" lIns="0" tIns="0" rIns="0" bIns="0" rtlCol="0" anchor="ctr"/>
          <a:lstStyle/>
          <a:p>
            <a:pPr algn="r" indent="0" marL="0">
              <a:buNone/>
            </a:pPr>
            <a:r>
              <a:rPr lang="en-US" sz="800" spc="200" kern="0" dirty="0">
                <a:solidFill>
                  <a:srgbClr val="8B8478"/>
                </a:solidFill>
                <a:latin typeface="Consolas" pitchFamily="34" charset="0"/>
                <a:ea typeface="Consolas" pitchFamily="34" charset="-122"/>
                <a:cs typeface="Consolas" pitchFamily="34" charset="-120"/>
              </a:rPr>
              <a:t>Award 7 of 11</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4EFE6"/>
        </a:solidFill>
      </p:bgPr>
    </p:bg>
    <p:spTree>
      <p:nvGrpSpPr>
        <p:cNvPr id="1" name=""/>
        <p:cNvGrpSpPr/>
        <p:nvPr/>
      </p:nvGrpSpPr>
      <p:grpSpPr>
        <a:xfrm>
          <a:off x="0" y="0"/>
          <a:ext cx="0" cy="0"/>
          <a:chOff x="0" y="0"/>
          <a:chExt cx="0" cy="0"/>
        </a:xfrm>
      </p:grpSpPr>
      <p:sp>
        <p:nvSpPr>
          <p:cNvPr id="2" name="Shape 0"/>
          <p:cNvSpPr/>
          <p:nvPr/>
        </p:nvSpPr>
        <p:spPr>
          <a:xfrm>
            <a:off x="0" y="0"/>
            <a:ext cx="7772400" cy="1097280"/>
          </a:xfrm>
          <a:prstGeom prst="rect">
            <a:avLst/>
          </a:prstGeom>
          <a:solidFill>
            <a:srgbClr val="0F1F18"/>
          </a:solidFill>
          <a:ln w="12700">
            <a:solidFill>
              <a:srgbClr val="0F1F18"/>
            </a:solidFill>
            <a:prstDash val="solid"/>
          </a:ln>
        </p:spPr>
      </p:sp>
      <p:sp>
        <p:nvSpPr>
          <p:cNvPr id="3" name="Shape 1"/>
          <p:cNvSpPr/>
          <p:nvPr/>
        </p:nvSpPr>
        <p:spPr>
          <a:xfrm>
            <a:off x="0" y="1097280"/>
            <a:ext cx="7772400" cy="36576"/>
          </a:xfrm>
          <a:prstGeom prst="rect">
            <a:avLst/>
          </a:prstGeom>
          <a:solidFill>
            <a:srgbClr val="C8862E"/>
          </a:solidFill>
          <a:ln w="12700">
            <a:solidFill>
              <a:srgbClr val="C8862E"/>
            </a:solidFill>
            <a:prstDash val="solid"/>
          </a:ln>
        </p:spPr>
      </p:sp>
      <p:sp>
        <p:nvSpPr>
          <p:cNvPr id="4" name="Text 2"/>
          <p:cNvSpPr/>
          <p:nvPr/>
        </p:nvSpPr>
        <p:spPr>
          <a:xfrm>
            <a:off x="502920" y="384048"/>
            <a:ext cx="2743200" cy="365760"/>
          </a:xfrm>
          <a:prstGeom prst="rect">
            <a:avLst/>
          </a:prstGeom>
          <a:noFill/>
          <a:ln/>
        </p:spPr>
        <p:txBody>
          <a:bodyPr wrap="square" lIns="0" tIns="0" rIns="0" bIns="0" rtlCol="0" anchor="ctr"/>
          <a:lstStyle/>
          <a:p>
            <a:pPr indent="0" marL="0">
              <a:buNone/>
            </a:pPr>
            <a:r>
              <a:rPr lang="en-US" sz="1800" b="1" dirty="0">
                <a:solidFill>
                  <a:srgbClr val="F4EFE6"/>
                </a:solidFill>
                <a:latin typeface="Palatino" pitchFamily="34" charset="0"/>
                <a:ea typeface="Palatino" pitchFamily="34" charset="-122"/>
                <a:cs typeface="Palatino" pitchFamily="34" charset="-120"/>
              </a:rPr>
              <a:t>Dugout</a:t>
            </a:r>
            <a:pPr indent="0" marL="0">
              <a:buNone/>
            </a:pPr>
            <a:r>
              <a:rPr lang="en-US" sz="1800" i="1" dirty="0">
                <a:solidFill>
                  <a:srgbClr val="C8862E"/>
                </a:solidFill>
                <a:latin typeface="Palatino" pitchFamily="34" charset="0"/>
                <a:ea typeface="Palatino" pitchFamily="34" charset="-122"/>
                <a:cs typeface="Palatino" pitchFamily="34" charset="-120"/>
              </a:rPr>
              <a:t>Lab</a:t>
            </a:r>
            <a:endParaRPr lang="en-US" sz="1800" dirty="0"/>
          </a:p>
        </p:txBody>
      </p:sp>
      <p:sp>
        <p:nvSpPr>
          <p:cNvPr id="5" name="Text 3"/>
          <p:cNvSpPr/>
          <p:nvPr/>
        </p:nvSpPr>
        <p:spPr>
          <a:xfrm>
            <a:off x="4114800" y="411480"/>
            <a:ext cx="3154680" cy="320040"/>
          </a:xfrm>
          <a:prstGeom prst="rect">
            <a:avLst/>
          </a:prstGeom>
          <a:noFill/>
          <a:ln/>
        </p:spPr>
        <p:txBody>
          <a:bodyPr wrap="square" lIns="0" tIns="0" rIns="0" bIns="0" rtlCol="0" anchor="ctr"/>
          <a:lstStyle/>
          <a:p>
            <a:pPr algn="r" indent="0" marL="0">
              <a:buNone/>
            </a:pPr>
            <a:r>
              <a:rPr lang="en-US" sz="900" b="1" spc="400" kern="0" dirty="0">
                <a:solidFill>
                  <a:srgbClr val="C8862E"/>
                </a:solidFill>
                <a:latin typeface="Consolas" pitchFamily="34" charset="0"/>
                <a:ea typeface="Consolas" pitchFamily="34" charset="-122"/>
                <a:cs typeface="Consolas" pitchFamily="34" charset="-120"/>
              </a:rPr>
              <a:t>BASEBALL IQ</a:t>
            </a:r>
            <a:endParaRPr lang="en-US" sz="900" dirty="0"/>
          </a:p>
        </p:txBody>
      </p:sp>
      <p:sp>
        <p:nvSpPr>
          <p:cNvPr id="6" name="Text 4"/>
          <p:cNvSpPr/>
          <p:nvPr/>
        </p:nvSpPr>
        <p:spPr>
          <a:xfrm>
            <a:off x="548640" y="1691640"/>
            <a:ext cx="6675120" cy="320040"/>
          </a:xfrm>
          <a:prstGeom prst="rect">
            <a:avLst/>
          </a:prstGeom>
          <a:noFill/>
          <a:ln/>
        </p:spPr>
        <p:txBody>
          <a:bodyPr wrap="square" lIns="0" tIns="0" rIns="0" bIns="0" rtlCol="0" anchor="ctr"/>
          <a:lstStyle/>
          <a:p>
            <a:pPr algn="l" indent="0" marL="0">
              <a:buNone/>
            </a:pPr>
            <a:r>
              <a:rPr lang="en-US" sz="1000" b="1" spc="500" kern="0" dirty="0">
                <a:solidFill>
                  <a:srgbClr val="A06E1F"/>
                </a:solidFill>
                <a:latin typeface="Consolas" pitchFamily="34" charset="0"/>
                <a:ea typeface="Consolas" pitchFamily="34" charset="-122"/>
                <a:cs typeface="Consolas" pitchFamily="34" charset="-120"/>
              </a:rPr>
              <a:t>AWARDED TO</a:t>
            </a:r>
            <a:endParaRPr lang="en-US" sz="1000" dirty="0"/>
          </a:p>
        </p:txBody>
      </p:sp>
      <p:sp>
        <p:nvSpPr>
          <p:cNvPr id="7" name="Text 5"/>
          <p:cNvSpPr/>
          <p:nvPr/>
        </p:nvSpPr>
        <p:spPr>
          <a:xfrm>
            <a:off x="548640" y="2057400"/>
            <a:ext cx="6675120" cy="1280160"/>
          </a:xfrm>
          <a:prstGeom prst="rect">
            <a:avLst/>
          </a:prstGeom>
          <a:noFill/>
          <a:ln/>
        </p:spPr>
        <p:txBody>
          <a:bodyPr wrap="square" lIns="0" tIns="0" rIns="0" bIns="0" rtlCol="0" anchor="ctr"/>
          <a:lstStyle/>
          <a:p>
            <a:pPr algn="l" indent="0" marL="0">
              <a:buNone/>
            </a:pPr>
            <a:r>
              <a:rPr lang="en-US" sz="5600" i="1" dirty="0">
                <a:solidFill>
                  <a:srgbClr val="0F1F18"/>
                </a:solidFill>
                <a:latin typeface="Palatino" pitchFamily="34" charset="0"/>
                <a:ea typeface="Palatino" pitchFamily="34" charset="-122"/>
                <a:cs typeface="Palatino" pitchFamily="34" charset="-120"/>
              </a:rPr>
              <a:t>The Quiet Pro</a:t>
            </a:r>
            <a:endParaRPr lang="en-US" sz="5600" dirty="0"/>
          </a:p>
        </p:txBody>
      </p:sp>
      <p:sp>
        <p:nvSpPr>
          <p:cNvPr id="8" name="Text 6"/>
          <p:cNvSpPr/>
          <p:nvPr/>
        </p:nvSpPr>
        <p:spPr>
          <a:xfrm>
            <a:off x="548640" y="3383280"/>
            <a:ext cx="6675120" cy="457200"/>
          </a:xfrm>
          <a:prstGeom prst="rect">
            <a:avLst/>
          </a:prstGeom>
          <a:noFill/>
          <a:ln/>
        </p:spPr>
        <p:txBody>
          <a:bodyPr wrap="square" lIns="0" tIns="0" rIns="0" bIns="0" rtlCol="0" anchor="ctr"/>
          <a:lstStyle/>
          <a:p>
            <a:pPr algn="l" indent="0" marL="0">
              <a:buNone/>
            </a:pPr>
            <a:r>
              <a:rPr lang="en-US" sz="1700" dirty="0">
                <a:solidFill>
                  <a:srgbClr val="5B574C"/>
                </a:solidFill>
                <a:latin typeface="Palatino" pitchFamily="34" charset="0"/>
                <a:ea typeface="Palatino" pitchFamily="34" charset="-122"/>
                <a:cs typeface="Palatino" pitchFamily="34" charset="-120"/>
              </a:rPr>
              <a:t>For the player whose game spoke for itself.</a:t>
            </a:r>
            <a:endParaRPr lang="en-US" sz="1700" dirty="0"/>
          </a:p>
        </p:txBody>
      </p:sp>
      <p:sp>
        <p:nvSpPr>
          <p:cNvPr id="9" name="Text 7"/>
          <p:cNvSpPr/>
          <p:nvPr/>
        </p:nvSpPr>
        <p:spPr>
          <a:xfrm>
            <a:off x="548640" y="4206240"/>
            <a:ext cx="6675120" cy="274320"/>
          </a:xfrm>
          <a:prstGeom prst="rect">
            <a:avLst/>
          </a:prstGeom>
          <a:noFill/>
          <a:ln/>
        </p:spPr>
        <p:txBody>
          <a:bodyPr wrap="square" lIns="0" tIns="0" rIns="0" bIns="0" rtlCol="0" anchor="ctr"/>
          <a:lstStyle/>
          <a:p>
            <a:pPr algn="l" indent="0" marL="0">
              <a:buNone/>
            </a:pPr>
            <a:r>
              <a:rPr lang="en-US" sz="900" b="1" spc="500" kern="0" dirty="0">
                <a:solidFill>
                  <a:srgbClr val="A06E1F"/>
                </a:solidFill>
                <a:latin typeface="Consolas" pitchFamily="34" charset="0"/>
                <a:ea typeface="Consolas" pitchFamily="34" charset="-122"/>
                <a:cs typeface="Consolas" pitchFamily="34" charset="-120"/>
              </a:rPr>
              <a:t>PLAYER NAME</a:t>
            </a:r>
            <a:endParaRPr lang="en-US" sz="900" dirty="0"/>
          </a:p>
        </p:txBody>
      </p:sp>
      <p:sp>
        <p:nvSpPr>
          <p:cNvPr id="10" name="Shape 8"/>
          <p:cNvSpPr/>
          <p:nvPr/>
        </p:nvSpPr>
        <p:spPr>
          <a:xfrm>
            <a:off x="548640" y="5074920"/>
            <a:ext cx="6675120" cy="0"/>
          </a:xfrm>
          <a:prstGeom prst="line">
            <a:avLst/>
          </a:prstGeom>
          <a:noFill/>
          <a:ln w="25400">
            <a:solidFill>
              <a:srgbClr val="0F1F18"/>
            </a:solidFill>
            <a:prstDash val="solid"/>
          </a:ln>
        </p:spPr>
      </p:sp>
      <p:sp>
        <p:nvSpPr>
          <p:cNvPr id="11" name="Text 9"/>
          <p:cNvSpPr/>
          <p:nvPr/>
        </p:nvSpPr>
        <p:spPr>
          <a:xfrm>
            <a:off x="548640" y="5120640"/>
            <a:ext cx="6675120" cy="274320"/>
          </a:xfrm>
          <a:prstGeom prst="rect">
            <a:avLst/>
          </a:prstGeom>
          <a:noFill/>
          <a:ln/>
        </p:spPr>
        <p:txBody>
          <a:bodyPr wrap="square" lIns="0" tIns="0" rIns="0" bIns="0" rtlCol="0" anchor="ctr"/>
          <a:lstStyle/>
          <a:p>
            <a:pPr algn="l" indent="0" marL="0">
              <a:buNone/>
            </a:pPr>
            <a:r>
              <a:rPr lang="en-US" sz="1100" i="1" dirty="0">
                <a:solidFill>
                  <a:srgbClr val="A09A8D"/>
                </a:solidFill>
                <a:latin typeface="Palatino" pitchFamily="34" charset="0"/>
                <a:ea typeface="Palatino" pitchFamily="34" charset="-122"/>
                <a:cs typeface="Palatino" pitchFamily="34" charset="-120"/>
              </a:rPr>
              <a:t>(enter player name)</a:t>
            </a:r>
            <a:endParaRPr lang="en-US" sz="1100" dirty="0"/>
          </a:p>
        </p:txBody>
      </p:sp>
      <p:sp>
        <p:nvSpPr>
          <p:cNvPr id="12" name="Text 10"/>
          <p:cNvSpPr/>
          <p:nvPr/>
        </p:nvSpPr>
        <p:spPr>
          <a:xfrm>
            <a:off x="548640" y="5440680"/>
            <a:ext cx="6675120" cy="274320"/>
          </a:xfrm>
          <a:prstGeom prst="rect">
            <a:avLst/>
          </a:prstGeom>
          <a:noFill/>
          <a:ln/>
        </p:spPr>
        <p:txBody>
          <a:bodyPr wrap="square" lIns="0" tIns="0" rIns="0" bIns="0" rtlCol="0" anchor="ctr"/>
          <a:lstStyle/>
          <a:p>
            <a:pPr algn="l" indent="0" marL="0">
              <a:buNone/>
            </a:pPr>
            <a:r>
              <a:rPr lang="en-US" sz="900" b="1" spc="500" kern="0" dirty="0">
                <a:solidFill>
                  <a:srgbClr val="A06E1F"/>
                </a:solidFill>
                <a:latin typeface="Consolas" pitchFamily="34" charset="0"/>
                <a:ea typeface="Consolas" pitchFamily="34" charset="-122"/>
                <a:cs typeface="Consolas" pitchFamily="34" charset="-120"/>
              </a:rPr>
              <a:t>WHY THEY WON</a:t>
            </a:r>
            <a:endParaRPr lang="en-US" sz="900" dirty="0"/>
          </a:p>
        </p:txBody>
      </p:sp>
      <p:sp>
        <p:nvSpPr>
          <p:cNvPr id="13" name="Shape 11"/>
          <p:cNvSpPr/>
          <p:nvPr/>
        </p:nvSpPr>
        <p:spPr>
          <a:xfrm>
            <a:off x="548640" y="5989320"/>
            <a:ext cx="6675120" cy="0"/>
          </a:xfrm>
          <a:prstGeom prst="line">
            <a:avLst/>
          </a:prstGeom>
          <a:noFill/>
          <a:ln w="15875">
            <a:solidFill>
              <a:srgbClr val="8B8478"/>
            </a:solidFill>
            <a:prstDash val="solid"/>
          </a:ln>
        </p:spPr>
      </p:sp>
      <p:sp>
        <p:nvSpPr>
          <p:cNvPr id="14" name="Shape 12"/>
          <p:cNvSpPr/>
          <p:nvPr/>
        </p:nvSpPr>
        <p:spPr>
          <a:xfrm>
            <a:off x="548640" y="6492240"/>
            <a:ext cx="6675120" cy="0"/>
          </a:xfrm>
          <a:prstGeom prst="line">
            <a:avLst/>
          </a:prstGeom>
          <a:noFill/>
          <a:ln w="15875">
            <a:solidFill>
              <a:srgbClr val="8B8478"/>
            </a:solidFill>
            <a:prstDash val="solid"/>
          </a:ln>
        </p:spPr>
      </p:sp>
      <p:sp>
        <p:nvSpPr>
          <p:cNvPr id="15" name="Shape 13"/>
          <p:cNvSpPr/>
          <p:nvPr/>
        </p:nvSpPr>
        <p:spPr>
          <a:xfrm>
            <a:off x="548640" y="6995160"/>
            <a:ext cx="6675120" cy="0"/>
          </a:xfrm>
          <a:prstGeom prst="line">
            <a:avLst/>
          </a:prstGeom>
          <a:noFill/>
          <a:ln w="15875">
            <a:solidFill>
              <a:srgbClr val="8B8478"/>
            </a:solidFill>
            <a:prstDash val="solid"/>
          </a:ln>
        </p:spPr>
      </p:sp>
      <p:sp>
        <p:nvSpPr>
          <p:cNvPr id="16" name="Shape 14"/>
          <p:cNvSpPr/>
          <p:nvPr/>
        </p:nvSpPr>
        <p:spPr>
          <a:xfrm>
            <a:off x="548640" y="7452360"/>
            <a:ext cx="6675120" cy="2011680"/>
          </a:xfrm>
          <a:prstGeom prst="rect">
            <a:avLst/>
          </a:prstGeom>
          <a:solidFill>
            <a:srgbClr val="FBF8F1"/>
          </a:solidFill>
          <a:ln w="9525">
            <a:solidFill>
              <a:srgbClr val="D8D0BF"/>
            </a:solidFill>
            <a:prstDash val="solid"/>
          </a:ln>
        </p:spPr>
      </p:sp>
      <p:sp>
        <p:nvSpPr>
          <p:cNvPr id="17" name="Text 15"/>
          <p:cNvSpPr/>
          <p:nvPr/>
        </p:nvSpPr>
        <p:spPr>
          <a:xfrm>
            <a:off x="777240" y="7562088"/>
            <a:ext cx="6400800" cy="256032"/>
          </a:xfrm>
          <a:prstGeom prst="rect">
            <a:avLst/>
          </a:prstGeom>
          <a:noFill/>
          <a:ln/>
        </p:spPr>
        <p:txBody>
          <a:bodyPr wrap="square" lIns="0" tIns="0" rIns="0" bIns="0" rtlCol="0" anchor="ctr"/>
          <a:lstStyle/>
          <a:p>
            <a:pPr algn="l" indent="0" marL="0">
              <a:buNone/>
            </a:pPr>
            <a:r>
              <a:rPr lang="en-US" sz="850" b="1" spc="400" kern="0" dirty="0">
                <a:solidFill>
                  <a:srgbClr val="A06E1F"/>
                </a:solidFill>
                <a:latin typeface="Consolas" pitchFamily="34" charset="0"/>
                <a:ea typeface="Consolas" pitchFamily="34" charset="-122"/>
                <a:cs typeface="Consolas" pitchFamily="34" charset="-120"/>
              </a:rPr>
              <a:t>SUGGESTED VARIATIONS</a:t>
            </a:r>
            <a:endParaRPr lang="en-US" sz="850" dirty="0"/>
          </a:p>
        </p:txBody>
      </p:sp>
      <p:sp>
        <p:nvSpPr>
          <p:cNvPr id="18" name="Text 16"/>
          <p:cNvSpPr/>
          <p:nvPr/>
        </p:nvSpPr>
        <p:spPr>
          <a:xfrm>
            <a:off x="777240" y="7808976"/>
            <a:ext cx="6400800" cy="201168"/>
          </a:xfrm>
          <a:prstGeom prst="rect">
            <a:avLst/>
          </a:prstGeom>
          <a:noFill/>
          <a:ln/>
        </p:spPr>
        <p:txBody>
          <a:bodyPr wrap="square" lIns="0" tIns="0" rIns="0" bIns="0" rtlCol="0" anchor="ctr"/>
          <a:lstStyle/>
          <a:p>
            <a:pPr algn="l" indent="0" marL="0">
              <a:buNone/>
            </a:pPr>
            <a:r>
              <a:rPr lang="en-US" sz="900" i="1" dirty="0">
                <a:solidFill>
                  <a:srgbClr val="5B574C"/>
                </a:solidFill>
                <a:latin typeface="Calibri" pitchFamily="34" charset="0"/>
                <a:ea typeface="Calibri" pitchFamily="34" charset="-122"/>
                <a:cs typeface="Calibri" pitchFamily="34" charset="-120"/>
              </a:rPr>
              <a:t>Other names you could give this award:</a:t>
            </a:r>
            <a:endParaRPr lang="en-US" sz="900" dirty="0"/>
          </a:p>
        </p:txBody>
      </p:sp>
      <p:sp>
        <p:nvSpPr>
          <p:cNvPr id="19" name="Text 17"/>
          <p:cNvSpPr/>
          <p:nvPr/>
        </p:nvSpPr>
        <p:spPr>
          <a:xfrm>
            <a:off x="777240" y="8001000"/>
            <a:ext cx="6400800" cy="228600"/>
          </a:xfrm>
          <a:prstGeom prst="rect">
            <a:avLst/>
          </a:prstGeom>
          <a:noFill/>
          <a:ln/>
        </p:spPr>
        <p:txBody>
          <a:bodyPr wrap="square" lIns="0" tIns="0" rIns="0" bIns="0" rtlCol="0" anchor="ctr"/>
          <a:lstStyle/>
          <a:p>
            <a:pPr algn="l" indent="0" marL="0">
              <a:buNone/>
            </a:pPr>
            <a:r>
              <a:rPr lang="en-US" sz="1000" b="1" dirty="0">
                <a:solidFill>
                  <a:srgbClr val="0F1F18"/>
                </a:solidFill>
                <a:latin typeface="Calibri" pitchFamily="34" charset="0"/>
                <a:ea typeface="Calibri" pitchFamily="34" charset="-122"/>
                <a:cs typeface="Calibri" pitchFamily="34" charset="-120"/>
              </a:rPr>
              <a:t>Most Consistent Award  ·  Best Fundamentals  ·  The Pro Award</a:t>
            </a:r>
            <a:endParaRPr lang="en-US" sz="1000" dirty="0"/>
          </a:p>
        </p:txBody>
      </p:sp>
      <p:sp>
        <p:nvSpPr>
          <p:cNvPr id="20" name="Text 18"/>
          <p:cNvSpPr/>
          <p:nvPr/>
        </p:nvSpPr>
        <p:spPr>
          <a:xfrm>
            <a:off x="777240" y="8321040"/>
            <a:ext cx="6400800" cy="201168"/>
          </a:xfrm>
          <a:prstGeom prst="rect">
            <a:avLst/>
          </a:prstGeom>
          <a:noFill/>
          <a:ln/>
        </p:spPr>
        <p:txBody>
          <a:bodyPr wrap="square" lIns="0" tIns="0" rIns="0" bIns="0" rtlCol="0" anchor="ctr"/>
          <a:lstStyle/>
          <a:p>
            <a:pPr algn="l" indent="0" marL="0">
              <a:buNone/>
            </a:pPr>
            <a:r>
              <a:rPr lang="en-US" sz="900" i="1" dirty="0">
                <a:solidFill>
                  <a:srgbClr val="5B574C"/>
                </a:solidFill>
                <a:latin typeface="Calibri" pitchFamily="34" charset="0"/>
                <a:ea typeface="Calibri" pitchFamily="34" charset="-122"/>
                <a:cs typeface="Calibri" pitchFamily="34" charset="-120"/>
              </a:rPr>
              <a:t>Suggestions for the blurb:</a:t>
            </a:r>
            <a:endParaRPr lang="en-US" sz="900" dirty="0"/>
          </a:p>
        </p:txBody>
      </p:sp>
      <p:sp>
        <p:nvSpPr>
          <p:cNvPr id="21" name="Text 19"/>
          <p:cNvSpPr/>
          <p:nvPr/>
        </p:nvSpPr>
        <p:spPr>
          <a:xfrm>
            <a:off x="777240" y="8522208"/>
            <a:ext cx="6400800" cy="914400"/>
          </a:xfrm>
          <a:prstGeom prst="rect">
            <a:avLst/>
          </a:prstGeom>
          <a:noFill/>
          <a:ln/>
        </p:spPr>
        <p:txBody>
          <a:bodyPr wrap="square" lIns="0" tIns="0" rIns="0" bIns="0" rtlCol="0" anchor="ctr"/>
          <a:lstStyle/>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Never the loudest. Always the most prepared.</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Made the routine plays look routine.</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Showed up the same way every practice. Same way every game.</a:t>
            </a:r>
            <a:endParaRPr lang="en-US" sz="900" dirty="0"/>
          </a:p>
          <a:p>
            <a:pPr algn="l" marL="342900" indent="-342900">
              <a:spcAft>
                <a:spcPts val="100"/>
              </a:spcAft>
              <a:buSzPct val="100000"/>
              <a:buChar char="•"/>
            </a:pPr>
            <a:r>
              <a:rPr lang="en-US" sz="900" dirty="0">
                <a:solidFill>
                  <a:srgbClr val="5B574C"/>
                </a:solidFill>
                <a:latin typeface="Calibri" pitchFamily="34" charset="0"/>
                <a:ea typeface="Calibri" pitchFamily="34" charset="-122"/>
                <a:cs typeface="Calibri" pitchFamily="34" charset="-120"/>
              </a:rPr>
              <a:t>A model of how to play the game the right way.</a:t>
            </a:r>
            <a:endParaRPr lang="en-US" sz="900" dirty="0"/>
          </a:p>
        </p:txBody>
      </p:sp>
      <p:sp>
        <p:nvSpPr>
          <p:cNvPr id="22" name="Text 20"/>
          <p:cNvSpPr/>
          <p:nvPr/>
        </p:nvSpPr>
        <p:spPr>
          <a:xfrm>
            <a:off x="548640" y="9646920"/>
            <a:ext cx="3657600" cy="274320"/>
          </a:xfrm>
          <a:prstGeom prst="rect">
            <a:avLst/>
          </a:prstGeom>
          <a:noFill/>
          <a:ln/>
        </p:spPr>
        <p:txBody>
          <a:bodyPr wrap="square" lIns="0" tIns="0" rIns="0" bIns="0" rtlCol="0" anchor="ctr"/>
          <a:lstStyle/>
          <a:p>
            <a:pPr algn="l" indent="0" marL="0">
              <a:buNone/>
            </a:pPr>
            <a:r>
              <a:rPr lang="en-US" sz="800" spc="200" kern="0" dirty="0">
                <a:solidFill>
                  <a:srgbClr val="8B8478"/>
                </a:solidFill>
                <a:latin typeface="Consolas" pitchFamily="34" charset="0"/>
                <a:ea typeface="Consolas" pitchFamily="34" charset="-122"/>
                <a:cs typeface="Consolas" pitchFamily="34" charset="-120"/>
              </a:rPr>
              <a:t>dugoutlab.com</a:t>
            </a:r>
            <a:endParaRPr lang="en-US" sz="800" dirty="0"/>
          </a:p>
        </p:txBody>
      </p:sp>
      <p:sp>
        <p:nvSpPr>
          <p:cNvPr id="23" name="Text 21"/>
          <p:cNvSpPr/>
          <p:nvPr/>
        </p:nvSpPr>
        <p:spPr>
          <a:xfrm>
            <a:off x="4114800" y="9646920"/>
            <a:ext cx="3154680" cy="274320"/>
          </a:xfrm>
          <a:prstGeom prst="rect">
            <a:avLst/>
          </a:prstGeom>
          <a:noFill/>
          <a:ln/>
        </p:spPr>
        <p:txBody>
          <a:bodyPr wrap="square" lIns="0" tIns="0" rIns="0" bIns="0" rtlCol="0" anchor="ctr"/>
          <a:lstStyle/>
          <a:p>
            <a:pPr algn="r" indent="0" marL="0">
              <a:buNone/>
            </a:pPr>
            <a:r>
              <a:rPr lang="en-US" sz="800" spc="200" kern="0" dirty="0">
                <a:solidFill>
                  <a:srgbClr val="8B8478"/>
                </a:solidFill>
                <a:latin typeface="Consolas" pitchFamily="34" charset="0"/>
                <a:ea typeface="Consolas" pitchFamily="34" charset="-122"/>
                <a:cs typeface="Consolas" pitchFamily="34" charset="-120"/>
              </a:rPr>
              <a:t>Award 8 of 11</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DugoutLab End-of-Season Awards</dc:title>
  <dc:subject>PptxGenJS Presentation</dc:subject>
  <dc:creator>DugoutLab</dc:creator>
  <cp:lastModifiedBy>DugoutLab</cp:lastModifiedBy>
  <cp:revision>1</cp:revision>
  <dcterms:created xsi:type="dcterms:W3CDTF">2026-05-20T12:32:38Z</dcterms:created>
  <dcterms:modified xsi:type="dcterms:W3CDTF">2026-05-20T12:32:38Z</dcterms:modified>
</cp:coreProperties>
</file>